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0" r:id="rId4"/>
  </p:sldMasterIdLst>
  <p:notesMasterIdLst>
    <p:notesMasterId r:id="rId37"/>
  </p:notesMasterIdLst>
  <p:handoutMasterIdLst>
    <p:handoutMasterId r:id="rId38"/>
  </p:handoutMasterIdLst>
  <p:sldIdLst>
    <p:sldId id="256" r:id="rId5"/>
    <p:sldId id="265" r:id="rId6"/>
    <p:sldId id="275" r:id="rId7"/>
    <p:sldId id="266" r:id="rId8"/>
    <p:sldId id="276" r:id="rId9"/>
    <p:sldId id="309" r:id="rId10"/>
    <p:sldId id="307" r:id="rId11"/>
    <p:sldId id="310" r:id="rId12"/>
    <p:sldId id="277" r:id="rId13"/>
    <p:sldId id="271" r:id="rId14"/>
    <p:sldId id="278" r:id="rId15"/>
    <p:sldId id="281" r:id="rId16"/>
    <p:sldId id="279" r:id="rId17"/>
    <p:sldId id="283" r:id="rId18"/>
    <p:sldId id="280" r:id="rId19"/>
    <p:sldId id="284" r:id="rId20"/>
    <p:sldId id="282" r:id="rId21"/>
    <p:sldId id="285" r:id="rId22"/>
    <p:sldId id="286" r:id="rId23"/>
    <p:sldId id="292" r:id="rId24"/>
    <p:sldId id="294" r:id="rId25"/>
    <p:sldId id="296" r:id="rId26"/>
    <p:sldId id="295" r:id="rId27"/>
    <p:sldId id="306" r:id="rId28"/>
    <p:sldId id="297" r:id="rId29"/>
    <p:sldId id="298" r:id="rId30"/>
    <p:sldId id="305" r:id="rId31"/>
    <p:sldId id="301" r:id="rId32"/>
    <p:sldId id="303" r:id="rId33"/>
    <p:sldId id="302" r:id="rId34"/>
    <p:sldId id="304" r:id="rId35"/>
    <p:sldId id="311" r:id="rId3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8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3023"/>
    <a:srgbClr val="72CC9B"/>
    <a:srgbClr val="AA89C5"/>
    <a:srgbClr val="376D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80" autoAdjust="0"/>
    <p:restoredTop sz="80324" autoAdjust="0"/>
  </p:normalViewPr>
  <p:slideViewPr>
    <p:cSldViewPr showGuides="1">
      <p:cViewPr varScale="1">
        <p:scale>
          <a:sx n="133" d="100"/>
          <a:sy n="133" d="100"/>
        </p:scale>
        <p:origin x="1332" y="114"/>
      </p:cViewPr>
      <p:guideLst>
        <p:guide orient="horz" pos="2160"/>
        <p:guide pos="3839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en-US"/>
              <a:t>2/8/2019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en-US"/>
              <a:t>2/8/2019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0872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1639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1159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094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7463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23813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93926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93913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780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0639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1426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6012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05152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1658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49445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08384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891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60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29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41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903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03403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30688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9071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4028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5958" y="-4763"/>
            <a:ext cx="5013606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7638" y="1380069"/>
            <a:ext cx="8572389" cy="2616199"/>
          </a:xfrm>
        </p:spPr>
        <p:txBody>
          <a:bodyPr anchor="b">
            <a:normAutofit/>
          </a:bodyPr>
          <a:lstStyle>
            <a:lvl1pPr algn="r">
              <a:defRPr sz="5998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4202" y="3996267"/>
            <a:ext cx="698582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099">
                <a:solidFill>
                  <a:schemeClr val="tx1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ADD6C-D7D6-4F14-9CFC-625A961F0C50}" type="datetime1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1023" y="5883276"/>
            <a:ext cx="4322918" cy="365125"/>
          </a:xfrm>
        </p:spPr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AAEAE4A8-A6E5-453E-B946-FB774B73F48C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335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4732865"/>
            <a:ext cx="10016102" cy="566738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5391" y="932112"/>
            <a:ext cx="8223802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3925" y="5299603"/>
            <a:ext cx="10016102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F565D-E9D7-4756-AE7C-BE08C554BCE1}" type="datetime1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93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6" y="685800"/>
            <a:ext cx="10016102" cy="3048000"/>
          </a:xfrm>
        </p:spPr>
        <p:txBody>
          <a:bodyPr anchor="ctr">
            <a:normAutofit/>
          </a:bodyPr>
          <a:lstStyle>
            <a:lvl1pPr algn="ctr">
              <a:defRPr sz="3199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6" y="4343400"/>
            <a:ext cx="10016104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702B-136C-476A-B952-4D17D0C153FA}" type="datetime1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077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196" y="863023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0588" y="2819399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7637" y="685801"/>
            <a:ext cx="8987671" cy="2743199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177" y="3428999"/>
            <a:ext cx="853059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799"/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5" y="4343400"/>
            <a:ext cx="1001610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8EA9-B455-4B92-A50C-269B359C6020}" type="datetime1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940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7" y="3308581"/>
            <a:ext cx="10016100" cy="1468800"/>
          </a:xfrm>
        </p:spPr>
        <p:txBody>
          <a:bodyPr anchor="b">
            <a:normAutofit/>
          </a:bodyPr>
          <a:lstStyle>
            <a:lvl1pPr algn="r">
              <a:defRPr sz="3199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5" y="4777381"/>
            <a:ext cx="100161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5D04-DADF-46A8-90A4-FEF12963E139}" type="datetime1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46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196" y="863023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0588" y="2819399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7637" y="685801"/>
            <a:ext cx="8987671" cy="2743199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3926" y="3886200"/>
            <a:ext cx="10016101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399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5" y="4775200"/>
            <a:ext cx="10016101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C2EF-D0B0-491E-ABF9-E81136BFE6D2}" type="datetime1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4486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6" y="685801"/>
            <a:ext cx="10016103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3926" y="3505200"/>
            <a:ext cx="10016104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799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5" y="4343400"/>
            <a:ext cx="10016104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709E4-3AE9-4CF9-8BDC-31C5AAA7E88B}" type="datetime1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987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5EC39-EFB1-478B-8858-B90B5F36CB03}" type="datetime1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630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0121" y="685800"/>
            <a:ext cx="1769908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3925" y="685800"/>
            <a:ext cx="8017654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CB053-338B-4AD5-8E21-D4450B6465FF}" type="datetime1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633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83996-862C-4064-87F0-6BF1945666A3}" type="datetime1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49005" y="5867132"/>
            <a:ext cx="551023" cy="365125"/>
          </a:xfrm>
        </p:spPr>
        <p:txBody>
          <a:bodyPr/>
          <a:lstStyle>
            <a:lvl1pPr>
              <a:defRPr sz="2000"/>
            </a:lvl1pPr>
          </a:lstStyle>
          <a:p>
            <a:fld id="{AAEAE4A8-A6E5-453E-B946-FB774B73F48C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205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1610" y="2666999"/>
            <a:ext cx="8928421" cy="2110382"/>
          </a:xfrm>
        </p:spPr>
        <p:txBody>
          <a:bodyPr anchor="b"/>
          <a:lstStyle>
            <a:lvl1pPr algn="r">
              <a:defRPr sz="3999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608" y="4777381"/>
            <a:ext cx="892842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C4746-D1B8-4857-B03B-6BA5BAD00ED2}" type="datetime1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190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685801"/>
            <a:ext cx="10016104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3926" y="2667000"/>
            <a:ext cx="4893780" cy="3124201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6246" y="2667000"/>
            <a:ext cx="4893781" cy="3124200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F8856-ADA9-4B89-A053-BF3E4410E94D}" type="datetime1">
              <a:rPr lang="en-US" smtClean="0"/>
              <a:t>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10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1718" y="2658533"/>
            <a:ext cx="4605988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>
                    <a:lumMod val="75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3925" y="3335337"/>
            <a:ext cx="4893781" cy="2455862"/>
          </a:xfrm>
        </p:spPr>
        <p:txBody>
          <a:bodyPr anchor="t"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78696" y="2667000"/>
            <a:ext cx="4621333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>
                    <a:lumMod val="75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6246" y="3335337"/>
            <a:ext cx="4893781" cy="2455862"/>
          </a:xfrm>
        </p:spPr>
        <p:txBody>
          <a:bodyPr anchor="t"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70CA8-8DCB-4E81-873E-61ED05DE2B7F}" type="datetime1">
              <a:rPr lang="en-US" smtClean="0"/>
              <a:t>2/8/2019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6968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8E997-18FC-4946-AD20-EC843B9BEC61}" type="datetime1">
              <a:rPr lang="en-US" smtClean="0"/>
              <a:t>2/8/2019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645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34A04-DEF2-455B-B010-9ED3AC77CEBC}" type="datetime1">
              <a:rPr lang="en-US" smtClean="0"/>
              <a:t>2/8/2019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453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6" y="1600200"/>
            <a:ext cx="3548197" cy="1371600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0663" y="685800"/>
            <a:ext cx="6239365" cy="5105401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3926" y="2971800"/>
            <a:ext cx="3548197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1889-B213-4203-A9F7-DA48DAB6BA36}" type="datetime1">
              <a:rPr lang="en-US" smtClean="0"/>
              <a:t>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67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338" y="1752599"/>
            <a:ext cx="5424745" cy="1371600"/>
          </a:xfrm>
        </p:spPr>
        <p:txBody>
          <a:bodyPr anchor="b">
            <a:normAutofit/>
          </a:bodyPr>
          <a:lstStyle>
            <a:lvl1pPr algn="ctr">
              <a:defRPr sz="2799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2704" y="914400"/>
            <a:ext cx="3280120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338" y="3124199"/>
            <a:ext cx="5424745" cy="1828800"/>
          </a:xfrm>
        </p:spPr>
        <p:txBody>
          <a:bodyPr>
            <a:normAutofit/>
          </a:bodyPr>
          <a:lstStyle>
            <a:lvl1pPr marL="0" indent="0" algn="ctr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6CC1-3FDA-428E-B562-896B85DF7495}" type="datetime1">
              <a:rPr lang="en-US" smtClean="0"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773" y="1"/>
            <a:ext cx="2436178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3925" y="685801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3924" y="2667000"/>
            <a:ext cx="10016104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0122" y="5883276"/>
            <a:ext cx="11427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A5C3AE7-FB1D-45C8-839A-D8EF7355A1E7}" type="datetime1">
              <a:rPr lang="en-US" smtClean="0"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1610" y="5883276"/>
            <a:ext cx="70823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9005" y="5883276"/>
            <a:ext cx="551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54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457063" rtl="0" eaLnBrk="1" latinLnBrk="0" hangingPunct="1">
        <a:spcBef>
          <a:spcPct val="0"/>
        </a:spcBef>
        <a:buNone/>
        <a:defRPr sz="3999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664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39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99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99790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79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2587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999650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yarp.it/classyarp_1_1sig_1_1ImageOf.html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YARP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Yet Another Robot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812" y="76200"/>
            <a:ext cx="10016104" cy="1752599"/>
          </a:xfrm>
        </p:spPr>
        <p:txBody>
          <a:bodyPr/>
          <a:lstStyle/>
          <a:p>
            <a:r>
              <a:rPr lang="en-US" dirty="0" smtClean="0"/>
              <a:t>Who uses YARP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3"/>
          <a:stretch/>
        </p:blipFill>
        <p:spPr>
          <a:xfrm>
            <a:off x="9567128" y="1470650"/>
            <a:ext cx="2398320" cy="3599280"/>
          </a:xfrm>
          <a:prstGeom prst="rect">
            <a:avLst/>
          </a:prstGeom>
          <a:ln>
            <a:noFill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10</a:t>
            </a:fld>
            <a:endParaRPr lang="it-IT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612" y="1480810"/>
            <a:ext cx="771303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6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7222" y="35118"/>
            <a:ext cx="10016104" cy="1752599"/>
          </a:xfrm>
        </p:spPr>
        <p:txBody>
          <a:bodyPr/>
          <a:lstStyle/>
          <a:p>
            <a:r>
              <a:rPr lang="en-US" dirty="0" smtClean="0"/>
              <a:t>Ports: How YARP communicates</a:t>
            </a:r>
            <a:endParaRPr lang="it-IT" dirty="0"/>
          </a:p>
        </p:txBody>
      </p:sp>
      <p:grpSp>
        <p:nvGrpSpPr>
          <p:cNvPr id="85" name="Group 84"/>
          <p:cNvGrpSpPr/>
          <p:nvPr/>
        </p:nvGrpSpPr>
        <p:grpSpPr>
          <a:xfrm>
            <a:off x="5318733" y="4524559"/>
            <a:ext cx="2022796" cy="1343228"/>
            <a:chOff x="6431624" y="4274590"/>
            <a:chExt cx="2894562" cy="1770610"/>
          </a:xfrm>
        </p:grpSpPr>
        <p:sp>
          <p:nvSpPr>
            <p:cNvPr id="86" name="Rectangle 85"/>
            <p:cNvSpPr/>
            <p:nvPr/>
          </p:nvSpPr>
          <p:spPr>
            <a:xfrm>
              <a:off x="6431624" y="4274590"/>
              <a:ext cx="2894562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889479" y="4836545"/>
              <a:ext cx="1208609" cy="6896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Control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module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88" name="Rounded Rectangle 87"/>
            <p:cNvSpPr/>
            <p:nvPr/>
          </p:nvSpPr>
          <p:spPr>
            <a:xfrm>
              <a:off x="6743851" y="5466243"/>
              <a:ext cx="995508" cy="392648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Port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6255083" y="2009350"/>
            <a:ext cx="793586" cy="391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prstClr val="white"/>
                </a:solidFill>
                <a:latin typeface="Arial"/>
              </a:rPr>
              <a:t>YARP </a:t>
            </a:r>
            <a:r>
              <a:rPr lang="it-IT" dirty="0" smtClean="0">
                <a:solidFill>
                  <a:prstClr val="white"/>
                </a:solidFill>
                <a:latin typeface="Arial"/>
              </a:rPr>
              <a:t>module</a:t>
            </a:r>
            <a:endParaRPr lang="it-IT" dirty="0">
              <a:solidFill>
                <a:prstClr val="white"/>
              </a:solidFill>
              <a:latin typeface="Arial"/>
            </a:endParaRPr>
          </a:p>
        </p:txBody>
      </p:sp>
      <p:grpSp>
        <p:nvGrpSpPr>
          <p:cNvPr id="90" name="Group 89"/>
          <p:cNvGrpSpPr/>
          <p:nvPr/>
        </p:nvGrpSpPr>
        <p:grpSpPr>
          <a:xfrm>
            <a:off x="5326121" y="1981200"/>
            <a:ext cx="2008018" cy="839562"/>
            <a:chOff x="6431624" y="4274590"/>
            <a:chExt cx="2873415" cy="1770610"/>
          </a:xfrm>
        </p:grpSpPr>
        <p:sp>
          <p:nvSpPr>
            <p:cNvPr id="91" name="Rectangle 90"/>
            <p:cNvSpPr/>
            <p:nvPr/>
          </p:nvSpPr>
          <p:spPr>
            <a:xfrm>
              <a:off x="6431624" y="4274590"/>
              <a:ext cx="2873415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7769735" y="4672468"/>
              <a:ext cx="1378501" cy="973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Vision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algoritmhs</a:t>
              </a:r>
              <a:endParaRPr kumimoji="0" lang="it-IT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6655799" y="4912608"/>
              <a:ext cx="995508" cy="548640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Port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1231604" y="3035495"/>
            <a:ext cx="2022796" cy="1757097"/>
            <a:chOff x="6431624" y="4274590"/>
            <a:chExt cx="2894562" cy="1770610"/>
          </a:xfrm>
        </p:grpSpPr>
        <p:sp>
          <p:nvSpPr>
            <p:cNvPr id="95" name="Rectangle 94"/>
            <p:cNvSpPr/>
            <p:nvPr/>
          </p:nvSpPr>
          <p:spPr>
            <a:xfrm>
              <a:off x="6431624" y="4274590"/>
              <a:ext cx="2894562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596782" y="4836729"/>
              <a:ext cx="1055947" cy="310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Robot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7981201" y="4480524"/>
              <a:ext cx="995508" cy="282893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Port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98" name="Rounded Rectangle 97"/>
          <p:cNvSpPr/>
          <p:nvPr/>
        </p:nvSpPr>
        <p:spPr>
          <a:xfrm>
            <a:off x="2312990" y="4305512"/>
            <a:ext cx="695687" cy="277432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Port</a:t>
            </a:r>
            <a:endParaRPr kumimoji="0" lang="it-IT" sz="1400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pic>
        <p:nvPicPr>
          <p:cNvPr id="99" name="Picture 9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359" y="2601005"/>
            <a:ext cx="472037" cy="416572"/>
          </a:xfrm>
          <a:prstGeom prst="rect">
            <a:avLst/>
          </a:prstGeom>
        </p:spPr>
      </p:pic>
      <p:grpSp>
        <p:nvGrpSpPr>
          <p:cNvPr id="100" name="Group 99"/>
          <p:cNvGrpSpPr/>
          <p:nvPr/>
        </p:nvGrpSpPr>
        <p:grpSpPr>
          <a:xfrm>
            <a:off x="5301846" y="3166355"/>
            <a:ext cx="2022796" cy="839562"/>
            <a:chOff x="6431624" y="4274590"/>
            <a:chExt cx="2894562" cy="1770610"/>
          </a:xfrm>
        </p:grpSpPr>
        <p:sp>
          <p:nvSpPr>
            <p:cNvPr id="101" name="Rectangle 100"/>
            <p:cNvSpPr/>
            <p:nvPr/>
          </p:nvSpPr>
          <p:spPr>
            <a:xfrm>
              <a:off x="6431624" y="4274590"/>
              <a:ext cx="2894562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7950199" y="4447882"/>
              <a:ext cx="1198036" cy="1103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Image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viewer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6676946" y="4912608"/>
              <a:ext cx="995508" cy="548640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Port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cxnSp>
        <p:nvCxnSpPr>
          <p:cNvPr id="104" name="Straight Arrow Connector 103"/>
          <p:cNvCxnSpPr>
            <a:stCxn id="97" idx="3"/>
            <a:endCxn id="93" idx="1"/>
          </p:cNvCxnSpPr>
          <p:nvPr/>
        </p:nvCxnSpPr>
        <p:spPr>
          <a:xfrm flipV="1">
            <a:off x="3010176" y="2413799"/>
            <a:ext cx="2472604" cy="966425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pic>
        <p:nvPicPr>
          <p:cNvPr id="105" name="Picture 10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67" y="4484213"/>
            <a:ext cx="429246" cy="508428"/>
          </a:xfrm>
          <a:prstGeom prst="rect">
            <a:avLst/>
          </a:prstGeom>
        </p:spPr>
      </p:pic>
      <p:pic>
        <p:nvPicPr>
          <p:cNvPr id="106" name="Picture 10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097" y="5513122"/>
            <a:ext cx="429246" cy="508428"/>
          </a:xfrm>
          <a:prstGeom prst="rect">
            <a:avLst/>
          </a:prstGeom>
        </p:spPr>
      </p:pic>
      <p:pic>
        <p:nvPicPr>
          <p:cNvPr id="107" name="Picture 10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685" y="3687621"/>
            <a:ext cx="524932" cy="524932"/>
          </a:xfrm>
          <a:prstGeom prst="rect">
            <a:avLst/>
          </a:prstGeom>
        </p:spPr>
      </p:pic>
      <p:cxnSp>
        <p:nvCxnSpPr>
          <p:cNvPr id="108" name="Straight Arrow Connector 107"/>
          <p:cNvCxnSpPr>
            <a:endCxn id="88" idx="1"/>
          </p:cNvCxnSpPr>
          <p:nvPr/>
        </p:nvCxnSpPr>
        <p:spPr>
          <a:xfrm>
            <a:off x="3033588" y="4444228"/>
            <a:ext cx="2503337" cy="1133284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cxnSp>
        <p:nvCxnSpPr>
          <p:cNvPr id="109" name="Straight Arrow Connector 108"/>
          <p:cNvCxnSpPr>
            <a:stCxn id="97" idx="3"/>
          </p:cNvCxnSpPr>
          <p:nvPr/>
        </p:nvCxnSpPr>
        <p:spPr>
          <a:xfrm>
            <a:off x="3010176" y="3380224"/>
            <a:ext cx="2452366" cy="218730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sp>
        <p:nvSpPr>
          <p:cNvPr id="110" name="TextBox 109"/>
          <p:cNvSpPr txBox="1"/>
          <p:nvPr/>
        </p:nvSpPr>
        <p:spPr>
          <a:xfrm rot="20278163">
            <a:off x="3894200" y="2431470"/>
            <a:ext cx="673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udp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111" name="TextBox 110"/>
          <p:cNvSpPr txBox="1"/>
          <p:nvPr/>
        </p:nvSpPr>
        <p:spPr>
          <a:xfrm rot="353899">
            <a:off x="4017102" y="3092515"/>
            <a:ext cx="9106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mjpeg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112" name="TextBox 111"/>
          <p:cNvSpPr txBox="1"/>
          <p:nvPr/>
        </p:nvSpPr>
        <p:spPr>
          <a:xfrm rot="1616721">
            <a:off x="4065929" y="4667252"/>
            <a:ext cx="812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udp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113" name="Rounded Rectangle 112"/>
          <p:cNvSpPr/>
          <p:nvPr/>
        </p:nvSpPr>
        <p:spPr>
          <a:xfrm>
            <a:off x="5523048" y="4780275"/>
            <a:ext cx="695687" cy="303706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Port</a:t>
            </a:r>
            <a:endParaRPr kumimoji="0" lang="it-IT" sz="1400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14" name="Rounded Rectangle 113"/>
          <p:cNvSpPr/>
          <p:nvPr/>
        </p:nvSpPr>
        <p:spPr>
          <a:xfrm>
            <a:off x="2309259" y="3801294"/>
            <a:ext cx="695687" cy="278631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Port</a:t>
            </a:r>
            <a:endParaRPr kumimoji="0" lang="it-IT" sz="1400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cxnSp>
        <p:nvCxnSpPr>
          <p:cNvPr id="115" name="Straight Arrow Connector 114"/>
          <p:cNvCxnSpPr/>
          <p:nvPr/>
        </p:nvCxnSpPr>
        <p:spPr>
          <a:xfrm>
            <a:off x="3030279" y="3940610"/>
            <a:ext cx="2486282" cy="991518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116" name="TextBox 115"/>
          <p:cNvSpPr txBox="1"/>
          <p:nvPr/>
        </p:nvSpPr>
        <p:spPr>
          <a:xfrm rot="1308648">
            <a:off x="4172111" y="4079442"/>
            <a:ext cx="594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tcp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65" name="Content Placeholder 13"/>
          <p:cNvSpPr>
            <a:spLocks noGrp="1"/>
          </p:cNvSpPr>
          <p:nvPr>
            <p:ph idx="1"/>
          </p:nvPr>
        </p:nvSpPr>
        <p:spPr>
          <a:xfrm>
            <a:off x="7779621" y="1577949"/>
            <a:ext cx="4394204" cy="4670451"/>
          </a:xfrm>
        </p:spPr>
        <p:txBody>
          <a:bodyPr>
            <a:normAutofit/>
          </a:bodyPr>
          <a:lstStyle/>
          <a:p>
            <a:r>
              <a:rPr lang="en-US" dirty="0" smtClean="0"/>
              <a:t>YARP </a:t>
            </a:r>
            <a:r>
              <a:rPr lang="en-US" dirty="0" smtClean="0">
                <a:solidFill>
                  <a:schemeClr val="accent1"/>
                </a:solidFill>
              </a:rPr>
              <a:t>ports</a:t>
            </a:r>
            <a:r>
              <a:rPr lang="en-US" dirty="0" smtClean="0"/>
              <a:t> are the communication entry point.</a:t>
            </a:r>
          </a:p>
          <a:p>
            <a:r>
              <a:rPr lang="en-US" dirty="0" smtClean="0"/>
              <a:t>A port is a </a:t>
            </a:r>
            <a:r>
              <a:rPr lang="en-US" dirty="0" smtClean="0">
                <a:solidFill>
                  <a:schemeClr val="accent1"/>
                </a:solidFill>
              </a:rPr>
              <a:t>bi-directional</a:t>
            </a:r>
            <a:r>
              <a:rPr lang="en-US" dirty="0" smtClean="0"/>
              <a:t> communication entity.</a:t>
            </a:r>
          </a:p>
          <a:p>
            <a:r>
              <a:rPr lang="en-US" dirty="0" smtClean="0"/>
              <a:t>Many clients can connect to a port.</a:t>
            </a:r>
          </a:p>
          <a:p>
            <a:r>
              <a:rPr lang="en-US" dirty="0" smtClean="0"/>
              <a:t>Each connection can use different </a:t>
            </a:r>
            <a:r>
              <a:rPr lang="en-US" dirty="0" smtClean="0">
                <a:solidFill>
                  <a:schemeClr val="accent1"/>
                </a:solidFill>
              </a:rPr>
              <a:t>protocols</a:t>
            </a:r>
            <a:r>
              <a:rPr lang="en-US" dirty="0" smtClean="0"/>
              <a:t> or custom </a:t>
            </a:r>
            <a:r>
              <a:rPr lang="en-US" dirty="0" smtClean="0">
                <a:solidFill>
                  <a:schemeClr val="accent1"/>
                </a:solidFill>
              </a:rPr>
              <a:t>carrier</a:t>
            </a:r>
            <a:r>
              <a:rPr lang="en-US" dirty="0" smtClean="0"/>
              <a:t> to manipulate data on the fly.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903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8508" y="26094"/>
            <a:ext cx="10016104" cy="1752599"/>
          </a:xfrm>
        </p:spPr>
        <p:txBody>
          <a:bodyPr/>
          <a:lstStyle/>
          <a:p>
            <a:r>
              <a:rPr lang="en-US" dirty="0" smtClean="0"/>
              <a:t>Ports: How YARP communicates</a:t>
            </a:r>
            <a:endParaRPr lang="it-IT" dirty="0"/>
          </a:p>
        </p:txBody>
      </p:sp>
      <p:sp>
        <p:nvSpPr>
          <p:cNvPr id="79" name="TextBox 78"/>
          <p:cNvSpPr txBox="1"/>
          <p:nvPr/>
        </p:nvSpPr>
        <p:spPr>
          <a:xfrm>
            <a:off x="8141441" y="1538183"/>
            <a:ext cx="3328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/>
              <a:t>YARP server </a:t>
            </a:r>
            <a:r>
              <a:rPr lang="it-IT" sz="2000" dirty="0" err="1"/>
              <a:t>acts</a:t>
            </a:r>
            <a:r>
              <a:rPr lang="it-IT" sz="2000" dirty="0"/>
              <a:t> </a:t>
            </a:r>
            <a:r>
              <a:rPr lang="it-IT" sz="2000" dirty="0" err="1"/>
              <a:t>as</a:t>
            </a:r>
            <a:r>
              <a:rPr lang="it-IT" sz="2000" dirty="0"/>
              <a:t> a DNS, </a:t>
            </a:r>
            <a:r>
              <a:rPr lang="it-IT" sz="2000" dirty="0" err="1"/>
              <a:t>resolving</a:t>
            </a:r>
            <a:r>
              <a:rPr lang="it-IT" sz="2000" dirty="0"/>
              <a:t> </a:t>
            </a:r>
            <a:r>
              <a:rPr lang="it-IT" sz="2000" dirty="0" err="1"/>
              <a:t>yarp</a:t>
            </a:r>
            <a:r>
              <a:rPr lang="it-IT" sz="2000" dirty="0"/>
              <a:t> </a:t>
            </a:r>
            <a:r>
              <a:rPr lang="it-IT" sz="2000" dirty="0" err="1"/>
              <a:t>port</a:t>
            </a:r>
            <a:r>
              <a:rPr lang="it-IT" sz="2000" dirty="0"/>
              <a:t> </a:t>
            </a:r>
            <a:r>
              <a:rPr lang="it-IT" sz="2000" dirty="0" err="1"/>
              <a:t>names</a:t>
            </a:r>
            <a:r>
              <a:rPr lang="it-IT" sz="2000" dirty="0"/>
              <a:t> </a:t>
            </a:r>
            <a:r>
              <a:rPr lang="it-IT" sz="2000" dirty="0" err="1"/>
              <a:t>into</a:t>
            </a:r>
            <a:r>
              <a:rPr lang="it-IT" sz="2000" dirty="0"/>
              <a:t> </a:t>
            </a:r>
            <a:r>
              <a:rPr lang="it-IT" sz="2000" dirty="0" err="1"/>
              <a:t>system</a:t>
            </a:r>
            <a:r>
              <a:rPr lang="it-IT" sz="2000" dirty="0"/>
              <a:t> </a:t>
            </a:r>
            <a:r>
              <a:rPr lang="it-IT" sz="2000" dirty="0" err="1"/>
              <a:t>sockets</a:t>
            </a:r>
            <a:endParaRPr lang="it-IT" sz="2000" dirty="0"/>
          </a:p>
        </p:txBody>
      </p:sp>
      <p:grpSp>
        <p:nvGrpSpPr>
          <p:cNvPr id="5" name="Group 4"/>
          <p:cNvGrpSpPr/>
          <p:nvPr/>
        </p:nvGrpSpPr>
        <p:grpSpPr>
          <a:xfrm>
            <a:off x="5309600" y="2437038"/>
            <a:ext cx="2341290" cy="896662"/>
            <a:chOff x="4995572" y="2303017"/>
            <a:chExt cx="2028098" cy="896662"/>
          </a:xfrm>
        </p:grpSpPr>
        <p:sp>
          <p:nvSpPr>
            <p:cNvPr id="89" name="TextBox 88"/>
            <p:cNvSpPr txBox="1"/>
            <p:nvPr/>
          </p:nvSpPr>
          <p:spPr>
            <a:xfrm>
              <a:off x="5940030" y="2331167"/>
              <a:ext cx="801522" cy="3916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prstClr val="white"/>
                  </a:solidFill>
                  <a:latin typeface="Arial"/>
                </a:rPr>
                <a:t>YARP </a:t>
              </a:r>
              <a:r>
                <a:rPr lang="it-IT" dirty="0" smtClean="0">
                  <a:solidFill>
                    <a:prstClr val="white"/>
                  </a:solidFill>
                  <a:latin typeface="Arial"/>
                </a:rPr>
                <a:t>module</a:t>
              </a:r>
              <a:endParaRPr lang="it-IT" dirty="0">
                <a:solidFill>
                  <a:prstClr val="white"/>
                </a:solidFill>
                <a:latin typeface="Arial"/>
              </a:endParaRP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4995572" y="2303017"/>
              <a:ext cx="2028098" cy="896662"/>
              <a:chOff x="6431624" y="4274590"/>
              <a:chExt cx="2873415" cy="1891032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6431624" y="4274590"/>
                <a:ext cx="2873415" cy="1891032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shade val="51000"/>
                      <a:satMod val="130000"/>
                    </a:srgbClr>
                  </a:gs>
                  <a:gs pos="80000">
                    <a:srgbClr val="4F81BD">
                      <a:shade val="93000"/>
                      <a:satMod val="130000"/>
                    </a:srgbClr>
                  </a:gs>
                  <a:gs pos="100000">
                    <a:srgbClr val="4F81BD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7901511" y="4672468"/>
                <a:ext cx="1246726" cy="9736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</a:rPr>
                  <a:t>vision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/>
                  </a:rPr>
                  <a:t>algorithms</a:t>
                </a:r>
                <a:endParaRPr kumimoji="0" lang="it-IT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6655796" y="5343445"/>
                <a:ext cx="1245714" cy="541052"/>
              </a:xfrm>
              <a:prstGeom prst="roundRect">
                <a:avLst/>
              </a:prstGeom>
              <a:solidFill>
                <a:srgbClr val="FFFF99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Arial"/>
                  </a:rPr>
                  <a:t>/</a:t>
                </a:r>
                <a:r>
                  <a:rPr kumimoji="0" lang="en-US" sz="1400" b="0" i="0" u="none" strike="noStrike" kern="0" cap="none" spc="0" normalizeH="0" baseline="0" noProof="0" dirty="0" err="1" smtClean="0">
                    <a:ln>
                      <a:noFill/>
                    </a:ln>
                    <a:solidFill>
                      <a:srgbClr val="0070C0"/>
                    </a:solidFill>
                    <a:effectLst/>
                    <a:uLnTx/>
                    <a:uFillTx/>
                    <a:latin typeface="Arial"/>
                  </a:rPr>
                  <a:t>vision:i</a:t>
                </a:r>
                <a:endParaRPr kumimoji="0" lang="it-IT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1215007" y="2423072"/>
            <a:ext cx="2224719" cy="910627"/>
            <a:chOff x="6431624" y="4274591"/>
            <a:chExt cx="2821410" cy="917630"/>
          </a:xfrm>
        </p:grpSpPr>
        <p:sp>
          <p:nvSpPr>
            <p:cNvPr id="95" name="Rectangle 94"/>
            <p:cNvSpPr/>
            <p:nvPr/>
          </p:nvSpPr>
          <p:spPr>
            <a:xfrm>
              <a:off x="6431624" y="4274591"/>
              <a:ext cx="2821410" cy="917630"/>
            </a:xfrm>
            <a:prstGeom prst="rect">
              <a:avLst/>
            </a:prstGeom>
            <a:gradFill rotWithShape="1">
              <a:gsLst>
                <a:gs pos="0">
                  <a:srgbClr val="376DAE"/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517847" y="4585371"/>
              <a:ext cx="1055947" cy="310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Camera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7689450" y="4799376"/>
              <a:ext cx="1287259" cy="254232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/</a:t>
              </a:r>
              <a:r>
                <a:rPr kumimoji="0" lang="en-US" sz="14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image:o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5294674" y="3656238"/>
            <a:ext cx="2356215" cy="833733"/>
            <a:chOff x="6431624" y="4274590"/>
            <a:chExt cx="2894562" cy="1770610"/>
          </a:xfrm>
        </p:grpSpPr>
        <p:sp>
          <p:nvSpPr>
            <p:cNvPr id="101" name="Rectangle 100"/>
            <p:cNvSpPr/>
            <p:nvPr/>
          </p:nvSpPr>
          <p:spPr>
            <a:xfrm>
              <a:off x="6431624" y="4274590"/>
              <a:ext cx="2894562" cy="1770610"/>
            </a:xfrm>
            <a:prstGeom prst="rect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7950199" y="4447882"/>
              <a:ext cx="1198036" cy="1103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image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viewer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6676946" y="4912608"/>
              <a:ext cx="995508" cy="548640"/>
            </a:xfrm>
            <a:prstGeom prst="roundRect">
              <a:avLst/>
            </a:prstGeom>
            <a:solidFill>
              <a:srgbClr val="FFFF99"/>
            </a:solidFill>
            <a:ln w="38100" cap="flat" cmpd="sng" algn="ctr">
              <a:solidFill>
                <a:sysClr val="window" lastClr="FFFFFF"/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/</a:t>
              </a:r>
              <a:r>
                <a:rPr kumimoji="0" lang="en-US" sz="14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/>
                </a:rPr>
                <a:t>view:i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cxnSp>
        <p:nvCxnSpPr>
          <p:cNvPr id="104" name="Straight Arrow Connector 103"/>
          <p:cNvCxnSpPr>
            <a:stCxn id="97" idx="3"/>
            <a:endCxn id="93" idx="1"/>
          </p:cNvCxnSpPr>
          <p:nvPr/>
        </p:nvCxnSpPr>
        <p:spPr>
          <a:xfrm>
            <a:off x="3221840" y="3069999"/>
            <a:ext cx="2270418" cy="2127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cxnSp>
        <p:nvCxnSpPr>
          <p:cNvPr id="109" name="Straight Arrow Connector 108"/>
          <p:cNvCxnSpPr>
            <a:stCxn id="97" idx="3"/>
            <a:endCxn id="103" idx="1"/>
          </p:cNvCxnSpPr>
          <p:nvPr/>
        </p:nvCxnSpPr>
        <p:spPr>
          <a:xfrm>
            <a:off x="3221840" y="3069999"/>
            <a:ext cx="2272530" cy="1015835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tailEnd type="triangle"/>
          </a:ln>
          <a:effectLst/>
        </p:spPr>
      </p:cxnSp>
      <p:sp>
        <p:nvSpPr>
          <p:cNvPr id="110" name="TextBox 109"/>
          <p:cNvSpPr txBox="1"/>
          <p:nvPr/>
        </p:nvSpPr>
        <p:spPr>
          <a:xfrm>
            <a:off x="3928207" y="3005819"/>
            <a:ext cx="6532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udp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111" name="TextBox 110"/>
          <p:cNvSpPr txBox="1"/>
          <p:nvPr/>
        </p:nvSpPr>
        <p:spPr>
          <a:xfrm rot="1328039">
            <a:off x="3897193" y="3545827"/>
            <a:ext cx="919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mjpeg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3" name="Cloud 2"/>
          <p:cNvSpPr/>
          <p:nvPr/>
        </p:nvSpPr>
        <p:spPr>
          <a:xfrm>
            <a:off x="1392835" y="3799544"/>
            <a:ext cx="1585117" cy="915762"/>
          </a:xfrm>
          <a:prstGeom prst="cloud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yarp</a:t>
            </a:r>
            <a:r>
              <a:rPr lang="en-US" dirty="0" smtClean="0"/>
              <a:t> server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2508212" y="4939208"/>
            <a:ext cx="7853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spc="-1" dirty="0" smtClean="0"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yarp connect &lt;source&gt; &lt;receiver&gt; &lt;carrier&gt;(tcp)</a:t>
            </a:r>
            <a:endParaRPr lang="it-IT" sz="1600" b="1" spc="-1" dirty="0"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2222513" y="2617041"/>
            <a:ext cx="1015021" cy="243525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/</a:t>
            </a:r>
            <a:r>
              <a:rPr kumimoji="0" lang="en-US" sz="14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rpc</a:t>
            </a:r>
            <a:endParaRPr kumimoji="0" lang="it-IT" sz="1400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5494040" y="2617041"/>
            <a:ext cx="1036776" cy="233904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/command</a:t>
            </a:r>
            <a:endParaRPr kumimoji="0" lang="it-IT" sz="1400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cxnSp>
        <p:nvCxnSpPr>
          <p:cNvPr id="32" name="Straight Arrow Connector 31"/>
          <p:cNvCxnSpPr>
            <a:stCxn id="28" idx="3"/>
            <a:endCxn id="29" idx="1"/>
          </p:cNvCxnSpPr>
          <p:nvPr/>
        </p:nvCxnSpPr>
        <p:spPr>
          <a:xfrm flipV="1">
            <a:off x="3237534" y="2733993"/>
            <a:ext cx="2256506" cy="4811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headEnd type="triangle"/>
            <a:tailEnd type="none"/>
          </a:ln>
          <a:effectLst/>
        </p:spPr>
      </p:cxnSp>
      <p:sp>
        <p:nvSpPr>
          <p:cNvPr id="37" name="TextBox 36"/>
          <p:cNvSpPr txBox="1"/>
          <p:nvPr/>
        </p:nvSpPr>
        <p:spPr>
          <a:xfrm>
            <a:off x="3904315" y="2313335"/>
            <a:ext cx="600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</a:rPr>
              <a:t>tcp</a:t>
            </a:r>
            <a:endParaRPr lang="it-IT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086219" y="2749453"/>
            <a:ext cx="3733800" cy="2133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TextBox 32"/>
          <p:cNvSpPr txBox="1"/>
          <p:nvPr/>
        </p:nvSpPr>
        <p:spPr>
          <a:xfrm>
            <a:off x="8136311" y="2867891"/>
            <a:ext cx="370912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$ yarp name list</a:t>
            </a:r>
          </a:p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image:o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 192.168.1.1:10001</a:t>
            </a:r>
          </a:p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vision:i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192.168.1.2:10002</a:t>
            </a:r>
          </a:p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view:i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  192.168.1.3:10003</a:t>
            </a:r>
          </a:p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command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 192.168.1.2:10004</a:t>
            </a:r>
            <a:endParaRPr lang="it-IT" sz="1600" spc="-1" dirty="0">
              <a:solidFill>
                <a:schemeClr val="accent2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rpc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      192.168.1.3:10005</a:t>
            </a:r>
            <a:endParaRPr lang="it-IT" sz="1600" spc="-1" dirty="0">
              <a:solidFill>
                <a:schemeClr val="accent2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sz="1600" spc="-1" dirty="0">
              <a:solidFill>
                <a:schemeClr val="accent2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26809" y="5361117"/>
            <a:ext cx="6266620" cy="12763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TextBox 41"/>
          <p:cNvSpPr txBox="1"/>
          <p:nvPr/>
        </p:nvSpPr>
        <p:spPr>
          <a:xfrm>
            <a:off x="2626809" y="5466526"/>
            <a:ext cx="6503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$ yarp 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connect  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/command   /rpc     </a:t>
            </a:r>
            <a:endParaRPr lang="it-IT" sz="1600" spc="-1" dirty="0">
              <a:solidFill>
                <a:schemeClr val="accent2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626809" y="5780742"/>
            <a:ext cx="6503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$ yarp 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connect  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/image:o   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/vision:i 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udp</a:t>
            </a:r>
            <a:endParaRPr lang="it-IT" sz="1600" spc="-1" dirty="0">
              <a:solidFill>
                <a:schemeClr val="accent2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26809" y="6111937"/>
            <a:ext cx="6503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$ yarp 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connect  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/image:o   </a:t>
            </a:r>
            <a:r>
              <a:rPr lang="it-IT" sz="1600" spc="-1" dirty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/view:i    </a:t>
            </a:r>
            <a:r>
              <a:rPr lang="it-IT" sz="1600" spc="-1" dirty="0" smtClean="0">
                <a:solidFill>
                  <a:schemeClr val="accent2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mjpeg</a:t>
            </a:r>
            <a:endParaRPr lang="it-IT" sz="1600" spc="-1" dirty="0">
              <a:solidFill>
                <a:schemeClr val="accent2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431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110" grpId="0"/>
      <p:bldP spid="111" grpId="0"/>
      <p:bldP spid="3" grpId="0" animBg="1"/>
      <p:bldP spid="52" grpId="0"/>
      <p:bldP spid="37" grpId="0"/>
      <p:bldP spid="4" grpId="0" animBg="1"/>
      <p:bldP spid="33" grpId="0"/>
      <p:bldP spid="6" grpId="0" animBg="1"/>
      <p:bldP spid="42" grpId="0"/>
      <p:bldP spid="46" grpId="0"/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1546"/>
            <a:ext cx="10016104" cy="1752599"/>
          </a:xfrm>
        </p:spPr>
        <p:txBody>
          <a:bodyPr/>
          <a:lstStyle/>
          <a:p>
            <a:r>
              <a:rPr lang="en-US" dirty="0" smtClean="0"/>
              <a:t>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2" y="2057400"/>
            <a:ext cx="3696086" cy="3124201"/>
          </a:xfrm>
        </p:spPr>
        <p:txBody>
          <a:bodyPr/>
          <a:lstStyle/>
          <a:p>
            <a:pPr marL="45720" indent="0">
              <a:buNone/>
            </a:pPr>
            <a:r>
              <a:rPr lang="en-US" sz="2399" dirty="0"/>
              <a:t>Data in YARP are </a:t>
            </a:r>
            <a:r>
              <a:rPr lang="en-US" sz="2399" dirty="0">
                <a:solidFill>
                  <a:schemeClr val="accent1"/>
                </a:solidFill>
              </a:rPr>
              <a:t>Portable</a:t>
            </a:r>
            <a:r>
              <a:rPr lang="en-US" sz="2399" dirty="0"/>
              <a:t> classes with </a:t>
            </a:r>
            <a:r>
              <a:rPr lang="en-US" sz="2399" dirty="0">
                <a:solidFill>
                  <a:schemeClr val="accent1"/>
                </a:solidFill>
              </a:rPr>
              <a:t>read</a:t>
            </a:r>
            <a:r>
              <a:rPr lang="en-US" sz="2399" dirty="0"/>
              <a:t> and </a:t>
            </a:r>
            <a:r>
              <a:rPr lang="en-US" sz="2399" dirty="0">
                <a:solidFill>
                  <a:schemeClr val="accent1"/>
                </a:solidFill>
              </a:rPr>
              <a:t>write</a:t>
            </a:r>
            <a:r>
              <a:rPr lang="en-US" sz="2399" dirty="0"/>
              <a:t> capabilities.</a:t>
            </a:r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4892" y="1371600"/>
            <a:ext cx="6012519" cy="48768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US" sz="1600" b="1" dirty="0" smtClean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lass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MyData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6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yarp</a:t>
            </a: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::Portable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Portable interface toward YARP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read(…);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write(…);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Custom user methods for data handling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fill_me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getData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Usually for readability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742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20788"/>
            <a:ext cx="10016104" cy="1752599"/>
          </a:xfrm>
        </p:spPr>
        <p:txBody>
          <a:bodyPr/>
          <a:lstStyle/>
          <a:p>
            <a:r>
              <a:rPr lang="en-US" dirty="0" err="1"/>
              <a:t>y</a:t>
            </a:r>
            <a:r>
              <a:rPr lang="en-US" dirty="0" err="1" smtClean="0"/>
              <a:t>arp</a:t>
            </a:r>
            <a:r>
              <a:rPr lang="en-US" dirty="0" smtClean="0"/>
              <a:t>::</a:t>
            </a:r>
            <a:r>
              <a:rPr lang="en-US" dirty="0" err="1" smtClean="0"/>
              <a:t>os</a:t>
            </a:r>
            <a:r>
              <a:rPr lang="en-US" dirty="0" smtClean="0"/>
              <a:t>::Value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0074" y="2870582"/>
            <a:ext cx="3810475" cy="2552702"/>
          </a:xfrm>
        </p:spPr>
        <p:txBody>
          <a:bodyPr>
            <a:normAutofit fontScale="77500" lnSpcReduction="20000"/>
          </a:bodyPr>
          <a:lstStyle/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endParaRPr lang="en-US" sz="2100" dirty="0" smtClean="0"/>
          </a:p>
          <a:p>
            <a:pPr marL="45720" indent="0">
              <a:buNone/>
            </a:pPr>
            <a:r>
              <a:rPr lang="en-US" sz="2100" dirty="0" smtClean="0"/>
              <a:t>Data can be </a:t>
            </a:r>
            <a:r>
              <a:rPr lang="en-US" sz="2100" dirty="0" smtClean="0">
                <a:solidFill>
                  <a:srgbClr val="376DAE"/>
                </a:solidFill>
              </a:rPr>
              <a:t>extracted</a:t>
            </a:r>
            <a:r>
              <a:rPr lang="en-US" sz="2100" dirty="0" smtClean="0"/>
              <a:t> in its native format with </a:t>
            </a:r>
            <a:r>
              <a:rPr lang="en-US" sz="2100" dirty="0" err="1" smtClean="0"/>
              <a:t>asXXX</a:t>
            </a:r>
            <a:r>
              <a:rPr lang="en-US" sz="2100" dirty="0"/>
              <a:t> </a:t>
            </a:r>
            <a:r>
              <a:rPr lang="en-US" sz="2100" dirty="0" smtClean="0"/>
              <a:t>function.</a:t>
            </a:r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4598" y="1752600"/>
            <a:ext cx="6268614" cy="4267200"/>
          </a:xfrm>
        </p:spPr>
        <p:txBody>
          <a:bodyPr>
            <a:normAutofit fontScale="77500" lnSpcReduction="2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yarp</a:t>
            </a:r>
            <a:r>
              <a:rPr lang="en-US" sz="1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sz="14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::Value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Portable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x);               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 integer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</a:t>
            </a:r>
            <a:endParaRPr lang="en-US" sz="14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x);            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floating point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data.</a:t>
            </a:r>
            <a:endParaRPr lang="en-US" sz="14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::string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data.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*data, </a:t>
            </a:r>
            <a:r>
              <a:rPr lang="en-US" sz="1400" b="1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 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binary data.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isInt32();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isFloat64();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isString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isBlob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asInt32();         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 value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US" sz="14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asFloat64();    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floating point value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US" sz="14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b="1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::string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asString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value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asBlob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        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binary data value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…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</p:txBody>
      </p:sp>
      <p:sp>
        <p:nvSpPr>
          <p:cNvPr id="6" name="Left Brace 5"/>
          <p:cNvSpPr/>
          <p:nvPr/>
        </p:nvSpPr>
        <p:spPr>
          <a:xfrm>
            <a:off x="5186106" y="2243703"/>
            <a:ext cx="533400" cy="990600"/>
          </a:xfrm>
          <a:prstGeom prst="leftBrace">
            <a:avLst>
              <a:gd name="adj1" fmla="val 15259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extBox 6"/>
          <p:cNvSpPr txBox="1"/>
          <p:nvPr/>
        </p:nvSpPr>
        <p:spPr>
          <a:xfrm>
            <a:off x="1067018" y="2277338"/>
            <a:ext cx="41017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buNone/>
            </a:pPr>
            <a:r>
              <a:rPr lang="en-US" dirty="0"/>
              <a:t>Value is a container able to store in a uniform way </a:t>
            </a:r>
            <a:r>
              <a:rPr lang="en-US" dirty="0">
                <a:solidFill>
                  <a:srgbClr val="376DAE"/>
                </a:solidFill>
              </a:rPr>
              <a:t>a single instance </a:t>
            </a:r>
            <a:r>
              <a:rPr lang="en-US" dirty="0"/>
              <a:t>of </a:t>
            </a:r>
            <a:r>
              <a:rPr lang="en-US" dirty="0">
                <a:solidFill>
                  <a:srgbClr val="376DAE"/>
                </a:solidFill>
              </a:rPr>
              <a:t>different basic data types</a:t>
            </a:r>
            <a:r>
              <a:rPr lang="en-US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6246" y="3613476"/>
            <a:ext cx="3852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buNone/>
            </a:pPr>
            <a:r>
              <a:rPr lang="en-US" dirty="0"/>
              <a:t>Value can be </a:t>
            </a:r>
            <a:r>
              <a:rPr lang="en-US" dirty="0">
                <a:solidFill>
                  <a:srgbClr val="376DAE"/>
                </a:solidFill>
              </a:rPr>
              <a:t>queried</a:t>
            </a:r>
            <a:r>
              <a:rPr lang="en-US" dirty="0"/>
              <a:t> to know its data type.</a:t>
            </a:r>
          </a:p>
        </p:txBody>
      </p:sp>
      <p:sp>
        <p:nvSpPr>
          <p:cNvPr id="12" name="Left Brace 11"/>
          <p:cNvSpPr/>
          <p:nvPr/>
        </p:nvSpPr>
        <p:spPr>
          <a:xfrm>
            <a:off x="5186106" y="3302842"/>
            <a:ext cx="533400" cy="990600"/>
          </a:xfrm>
          <a:prstGeom prst="leftBrace">
            <a:avLst>
              <a:gd name="adj1" fmla="val 15259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Left Brace 12"/>
          <p:cNvSpPr/>
          <p:nvPr/>
        </p:nvSpPr>
        <p:spPr>
          <a:xfrm>
            <a:off x="5186106" y="4432684"/>
            <a:ext cx="533400" cy="990600"/>
          </a:xfrm>
          <a:prstGeom prst="leftBrace">
            <a:avLst>
              <a:gd name="adj1" fmla="val 15259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798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30030"/>
            <a:ext cx="10016104" cy="1752599"/>
          </a:xfrm>
        </p:spPr>
        <p:txBody>
          <a:bodyPr/>
          <a:lstStyle/>
          <a:p>
            <a:r>
              <a:rPr lang="en-US" dirty="0" err="1"/>
              <a:t>y</a:t>
            </a:r>
            <a:r>
              <a:rPr lang="en-US" dirty="0" err="1" smtClean="0"/>
              <a:t>arp</a:t>
            </a:r>
            <a:r>
              <a:rPr lang="en-US" dirty="0" smtClean="0"/>
              <a:t>::</a:t>
            </a:r>
            <a:r>
              <a:rPr lang="en-US" dirty="0" err="1" smtClean="0"/>
              <a:t>os</a:t>
            </a:r>
            <a:r>
              <a:rPr lang="en-US" dirty="0" smtClean="0"/>
              <a:t>::Property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3971" y="1409700"/>
            <a:ext cx="5791200" cy="4191000"/>
          </a:xfrm>
        </p:spPr>
        <p:txBody>
          <a:bodyPr>
            <a:normAutofit fontScale="92500" lnSpcReduction="2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prop;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prop.clear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prop.put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myInt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”, 5);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prop.put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myString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”, “Hello World”);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prop.put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myPi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”, 3.14);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&amp;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myGroup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prop.addGroup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(“group1”);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group1.put(“g1”, 2.5);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group1.put(“g2”, “We have cookies”);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prop.check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myInt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prop.find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myInt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myPi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prop.find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myPi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”).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asFloat64();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&amp;group =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prop.findGroup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myGroup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5480571" y="2160736"/>
            <a:ext cx="533400" cy="990600"/>
          </a:xfrm>
          <a:prstGeom prst="leftBrace">
            <a:avLst>
              <a:gd name="adj1" fmla="val 15259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Left Brace 5"/>
          <p:cNvSpPr/>
          <p:nvPr/>
        </p:nvSpPr>
        <p:spPr>
          <a:xfrm>
            <a:off x="5481292" y="3224072"/>
            <a:ext cx="533400" cy="990600"/>
          </a:xfrm>
          <a:prstGeom prst="leftBrace">
            <a:avLst>
              <a:gd name="adj1" fmla="val 15259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Left Brace 6"/>
          <p:cNvSpPr/>
          <p:nvPr/>
        </p:nvSpPr>
        <p:spPr>
          <a:xfrm>
            <a:off x="5480571" y="4565077"/>
            <a:ext cx="533400" cy="990600"/>
          </a:xfrm>
          <a:prstGeom prst="leftBrace">
            <a:avLst>
              <a:gd name="adj1" fmla="val 15259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extBox 7"/>
          <p:cNvSpPr txBox="1"/>
          <p:nvPr/>
        </p:nvSpPr>
        <p:spPr>
          <a:xfrm>
            <a:off x="1483925" y="3354066"/>
            <a:ext cx="3714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spcBef>
                <a:spcPts val="600"/>
              </a:spcBef>
              <a:buNone/>
            </a:pPr>
            <a:r>
              <a:rPr lang="en-US" dirty="0"/>
              <a:t>Entry can be grouped together, with a </a:t>
            </a:r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483925" y="1989891"/>
            <a:ext cx="3315459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" indent="0">
              <a:buNone/>
            </a:pPr>
            <a:r>
              <a:rPr lang="en-US" dirty="0"/>
              <a:t>Works in pair &lt;key, data&gt;, where</a:t>
            </a:r>
          </a:p>
          <a:p>
            <a:pPr>
              <a:spcBef>
                <a:spcPts val="600"/>
              </a:spcBef>
              <a:buFontTx/>
              <a:buChar char="-"/>
            </a:pPr>
            <a:r>
              <a:rPr lang="en-US" dirty="0" smtClean="0"/>
              <a:t> Key </a:t>
            </a:r>
            <a:r>
              <a:rPr lang="en-US" dirty="0"/>
              <a:t>is a string</a:t>
            </a:r>
          </a:p>
          <a:p>
            <a:pPr>
              <a:spcBef>
                <a:spcPts val="600"/>
              </a:spcBef>
              <a:buFontTx/>
              <a:buChar char="-"/>
            </a:pPr>
            <a:r>
              <a:rPr lang="en-US" dirty="0" smtClean="0"/>
              <a:t> Data </a:t>
            </a:r>
            <a:r>
              <a:rPr lang="en-US" dirty="0"/>
              <a:t>is a </a:t>
            </a:r>
            <a:r>
              <a:rPr lang="en-US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yarp</a:t>
            </a:r>
            <a:r>
              <a:rPr lang="en-US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::Value</a:t>
            </a:r>
          </a:p>
          <a:p>
            <a:endParaRPr lang="it-IT" dirty="0"/>
          </a:p>
        </p:txBody>
      </p:sp>
      <p:sp>
        <p:nvSpPr>
          <p:cNvPr id="10" name="TextBox 9"/>
          <p:cNvSpPr txBox="1"/>
          <p:nvPr/>
        </p:nvSpPr>
        <p:spPr>
          <a:xfrm>
            <a:off x="1557515" y="4737211"/>
            <a:ext cx="3817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Entry and group can be searched by the </a:t>
            </a:r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561257" y="1225034"/>
            <a:ext cx="236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Dictionary type of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836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30021"/>
            <a:ext cx="10016104" cy="1752599"/>
          </a:xfrm>
        </p:spPr>
        <p:txBody>
          <a:bodyPr/>
          <a:lstStyle/>
          <a:p>
            <a:r>
              <a:rPr lang="en-US" dirty="0" err="1" smtClean="0"/>
              <a:t>yarp</a:t>
            </a:r>
            <a:r>
              <a:rPr lang="en-US" dirty="0" smtClean="0"/>
              <a:t>::</a:t>
            </a:r>
            <a:r>
              <a:rPr lang="en-US" dirty="0" err="1" smtClean="0"/>
              <a:t>os</a:t>
            </a:r>
            <a:r>
              <a:rPr lang="en-US" dirty="0" smtClean="0"/>
              <a:t>::Bottle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2" y="1600201"/>
            <a:ext cx="4251960" cy="4191000"/>
          </a:xfrm>
        </p:spPr>
        <p:txBody>
          <a:bodyPr>
            <a:normAutofit fontScale="92500" lnSpcReduction="1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bot;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clear();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bot.addInt32(5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bot.addString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("hello");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 b1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addList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b1.addFloat64(10.2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&amp;prop =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bot.addDict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prop.put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pib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”, “Help me”);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&amp;v0 =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bot.get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(0);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&amp;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v1 =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bot.get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(1);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Left Brace 5"/>
          <p:cNvSpPr/>
          <p:nvPr/>
        </p:nvSpPr>
        <p:spPr>
          <a:xfrm>
            <a:off x="5990779" y="2468419"/>
            <a:ext cx="304800" cy="560536"/>
          </a:xfrm>
          <a:prstGeom prst="leftBrace">
            <a:avLst>
              <a:gd name="adj1" fmla="val 20454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Left Brace 6"/>
          <p:cNvSpPr/>
          <p:nvPr/>
        </p:nvSpPr>
        <p:spPr>
          <a:xfrm>
            <a:off x="5966396" y="3282086"/>
            <a:ext cx="304800" cy="560536"/>
          </a:xfrm>
          <a:prstGeom prst="leftBrace">
            <a:avLst>
              <a:gd name="adj1" fmla="val 20454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Left Brace 7"/>
          <p:cNvSpPr/>
          <p:nvPr/>
        </p:nvSpPr>
        <p:spPr>
          <a:xfrm>
            <a:off x="5954204" y="4129810"/>
            <a:ext cx="304800" cy="560536"/>
          </a:xfrm>
          <a:prstGeom prst="leftBrace">
            <a:avLst>
              <a:gd name="adj1" fmla="val 20454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Left Brace 8"/>
          <p:cNvSpPr/>
          <p:nvPr/>
        </p:nvSpPr>
        <p:spPr>
          <a:xfrm>
            <a:off x="5983833" y="5020595"/>
            <a:ext cx="304800" cy="560536"/>
          </a:xfrm>
          <a:prstGeom prst="leftBrace">
            <a:avLst>
              <a:gd name="adj1" fmla="val 20454"/>
              <a:gd name="adj2" fmla="val 5000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TextBox 10"/>
          <p:cNvSpPr txBox="1"/>
          <p:nvPr/>
        </p:nvSpPr>
        <p:spPr>
          <a:xfrm>
            <a:off x="1714435" y="2468419"/>
            <a:ext cx="3640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hold variable number </a:t>
            </a:r>
            <a:r>
              <a:rPr lang="en-US" dirty="0" smtClean="0"/>
              <a:t>of  </a:t>
            </a:r>
            <a:r>
              <a:rPr lang="en-US" dirty="0" smtClean="0">
                <a:solidFill>
                  <a:srgbClr val="376DAE"/>
                </a:solidFill>
              </a:rPr>
              <a:t>Value.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714435" y="1415535"/>
            <a:ext cx="266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Most flexible type of data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714435" y="3282086"/>
            <a:ext cx="3980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Bottle can be appended or nested one into another.</a:t>
            </a:r>
          </a:p>
          <a:p>
            <a:endParaRPr lang="it-IT" dirty="0"/>
          </a:p>
        </p:txBody>
      </p:sp>
      <p:sp>
        <p:nvSpPr>
          <p:cNvPr id="14" name="TextBox 13"/>
          <p:cNvSpPr txBox="1"/>
          <p:nvPr/>
        </p:nvSpPr>
        <p:spPr>
          <a:xfrm>
            <a:off x="1714435" y="4225412"/>
            <a:ext cx="4041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Property can be an element of a </a:t>
            </a:r>
            <a:r>
              <a:rPr lang="en-US" dirty="0" smtClean="0"/>
              <a:t>Bottle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682367" y="4839198"/>
            <a:ext cx="43797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Bottle can be </a:t>
            </a:r>
            <a:r>
              <a:rPr lang="en-US" dirty="0" smtClean="0"/>
              <a:t>accessed </a:t>
            </a:r>
            <a:r>
              <a:rPr lang="en-US" dirty="0"/>
              <a:t>using indexes.</a:t>
            </a:r>
          </a:p>
          <a:p>
            <a:r>
              <a:rPr lang="en-US" dirty="0"/>
              <a:t>Size is the number of element you can get()</a:t>
            </a:r>
          </a:p>
          <a:p>
            <a:endParaRPr lang="it-I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879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35561"/>
            <a:ext cx="10016104" cy="1752599"/>
          </a:xfrm>
        </p:spPr>
        <p:txBody>
          <a:bodyPr/>
          <a:lstStyle/>
          <a:p>
            <a:r>
              <a:rPr lang="en-US" dirty="0" err="1"/>
              <a:t>y</a:t>
            </a:r>
            <a:r>
              <a:rPr lang="en-US" dirty="0" err="1" smtClean="0"/>
              <a:t>arp</a:t>
            </a:r>
            <a:r>
              <a:rPr lang="en-US" dirty="0" smtClean="0"/>
              <a:t>::sig::</a:t>
            </a:r>
            <a:r>
              <a:rPr lang="en-US" dirty="0" err="1" smtClean="0"/>
              <a:t>ImageOf</a:t>
            </a:r>
            <a:r>
              <a:rPr lang="en-US" dirty="0" smtClean="0"/>
              <a:t>&lt;</a:t>
            </a:r>
            <a:r>
              <a:rPr lang="en-US" dirty="0" err="1" smtClean="0"/>
              <a:t>PixelType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5555" y="2514600"/>
            <a:ext cx="5464834" cy="3124201"/>
          </a:xfrm>
        </p:spPr>
        <p:txBody>
          <a:bodyPr/>
          <a:lstStyle/>
          <a:p>
            <a:pPr marL="45720" indent="0">
              <a:buNone/>
            </a:pPr>
            <a:r>
              <a:rPr lang="en-US" dirty="0" smtClean="0"/>
              <a:t>Container for image type</a:t>
            </a:r>
          </a:p>
          <a:p>
            <a:pPr marL="45720" indent="0">
              <a:buNone/>
            </a:pPr>
            <a:r>
              <a:rPr lang="en-US" dirty="0"/>
              <a:t>T</a:t>
            </a:r>
            <a:r>
              <a:rPr lang="en-US" dirty="0" smtClean="0"/>
              <a:t>emplate working with many different pixel types</a:t>
            </a:r>
          </a:p>
          <a:p>
            <a:pPr marL="45720" indent="0">
              <a:buNone/>
            </a:pPr>
            <a:r>
              <a:rPr lang="en-US" dirty="0" smtClean="0"/>
              <a:t>Full documentation here: </a:t>
            </a:r>
            <a:r>
              <a:rPr lang="en-US" u="sng" dirty="0" smtClean="0">
                <a:solidFill>
                  <a:schemeClr val="accent1">
                    <a:lumMod val="60000"/>
                    <a:lumOff val="40000"/>
                  </a:schemeClr>
                </a:solidFill>
                <a:hlinkClick r:id="rId2"/>
              </a:rPr>
              <a:t>http</a:t>
            </a:r>
            <a:r>
              <a:rPr lang="en-US" u="sng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2"/>
              </a:rPr>
              <a:t>://www.yarp.it/classyarp_1_1sig_1_1ImageOf.html</a:t>
            </a:r>
            <a:endParaRPr lang="en-US" u="sng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ImageOf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PixelRgb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yarpImage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yarpImage.resize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(300,200);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PixelRgb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rgb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rgb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yarpImage.pixel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(10, 20);</a:t>
            </a:r>
          </a:p>
          <a:p>
            <a:pPr marL="45720" indent="0">
              <a:buNone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65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25401"/>
            <a:ext cx="10016104" cy="1752599"/>
          </a:xfrm>
        </p:spPr>
        <p:txBody>
          <a:bodyPr/>
          <a:lstStyle/>
          <a:p>
            <a:r>
              <a:rPr lang="en-US" dirty="0" smtClean="0"/>
              <a:t>Working with Ports – Client/Server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3926" y="2438400"/>
            <a:ext cx="5122320" cy="3352801"/>
          </a:xfrm>
        </p:spPr>
        <p:txBody>
          <a:bodyPr>
            <a:normAutofit fontScale="92500" lnSpcReduction="20000"/>
          </a:bodyPr>
          <a:lstStyle/>
          <a:p>
            <a:pPr marL="45720" indent="0">
              <a:buNone/>
            </a:pPr>
            <a:r>
              <a:rPr lang="en-US" sz="2000" dirty="0" smtClean="0"/>
              <a:t>Ports are identified by their name.</a:t>
            </a:r>
          </a:p>
          <a:p>
            <a:pPr marL="45720" indent="0">
              <a:buNone/>
            </a:pPr>
            <a:r>
              <a:rPr lang="en-US" sz="2000" dirty="0" smtClean="0"/>
              <a:t>Constraints:</a:t>
            </a:r>
          </a:p>
          <a:p>
            <a:pPr>
              <a:buFontTx/>
              <a:buChar char="-"/>
            </a:pPr>
            <a:r>
              <a:rPr lang="en-US" sz="2000" dirty="0" smtClean="0"/>
              <a:t>Names must be unique</a:t>
            </a:r>
          </a:p>
          <a:p>
            <a:pPr>
              <a:buFontTx/>
              <a:buChar char="-"/>
            </a:pPr>
            <a:r>
              <a:rPr lang="en-US" sz="2000" dirty="0"/>
              <a:t>Names must start with ‘/’ character</a:t>
            </a:r>
          </a:p>
          <a:p>
            <a:pPr>
              <a:buFontTx/>
              <a:buChar char="-"/>
            </a:pPr>
            <a:r>
              <a:rPr lang="en-US" sz="2000" dirty="0" smtClean="0"/>
              <a:t>No ‘@’ character allowed</a:t>
            </a:r>
          </a:p>
          <a:p>
            <a:pPr marL="45720" indent="0">
              <a:buNone/>
            </a:pPr>
            <a:r>
              <a:rPr lang="en-US" sz="2000" dirty="0" smtClean="0"/>
              <a:t>Ideal for client/server pattern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yarp</a:t>
            </a: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6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::Port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myPort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myPort.open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(“/port”);</a:t>
            </a:r>
            <a:endParaRPr lang="en-US" b="1" dirty="0"/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b;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port.read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(b);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n =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b.get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(0).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asInt32();</a:t>
            </a: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++;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b.clear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b.addInt32(n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myPort.write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(b);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myPort.close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598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 smtClean="0"/>
              <a:t>Working with Ports -- Streaming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66812" y="1828800"/>
            <a:ext cx="44958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 smtClean="0"/>
              <a:t>In case of </a:t>
            </a:r>
            <a:r>
              <a:rPr lang="en-US" dirty="0"/>
              <a:t>continuously </a:t>
            </a:r>
            <a:r>
              <a:rPr lang="en-US" dirty="0" smtClean="0"/>
              <a:t>broadcasted data (e.g. video streaming), a </a:t>
            </a:r>
            <a:r>
              <a:rPr lang="en-US" dirty="0" err="1" smtClean="0">
                <a:solidFill>
                  <a:srgbClr val="376DAE"/>
                </a:solidFill>
              </a:rPr>
              <a:t>yarp</a:t>
            </a:r>
            <a:r>
              <a:rPr lang="en-US" dirty="0" smtClean="0">
                <a:solidFill>
                  <a:srgbClr val="376DAE"/>
                </a:solidFill>
              </a:rPr>
              <a:t>::</a:t>
            </a:r>
            <a:r>
              <a:rPr lang="en-US" dirty="0" err="1" smtClean="0">
                <a:solidFill>
                  <a:srgbClr val="376DAE"/>
                </a:solidFill>
              </a:rPr>
              <a:t>os</a:t>
            </a:r>
            <a:r>
              <a:rPr lang="en-US" dirty="0" smtClean="0">
                <a:solidFill>
                  <a:srgbClr val="376DAE"/>
                </a:solidFill>
              </a:rPr>
              <a:t>::</a:t>
            </a:r>
            <a:r>
              <a:rPr lang="en-US" dirty="0" err="1" smtClean="0">
                <a:solidFill>
                  <a:srgbClr val="376DAE"/>
                </a:solidFill>
              </a:rPr>
              <a:t>BufferedPort</a:t>
            </a:r>
            <a:r>
              <a:rPr lang="en-US" dirty="0" smtClean="0">
                <a:solidFill>
                  <a:srgbClr val="376DAE"/>
                </a:solidFill>
              </a:rPr>
              <a:t>&lt;T&gt; </a:t>
            </a:r>
            <a:r>
              <a:rPr lang="en-US" dirty="0" smtClean="0"/>
              <a:t>can be used.</a:t>
            </a:r>
          </a:p>
          <a:p>
            <a:pPr marL="45720" indent="0">
              <a:buNone/>
            </a:pPr>
            <a:r>
              <a:rPr lang="en-US" dirty="0" smtClean="0"/>
              <a:t>Main differences:</a:t>
            </a:r>
          </a:p>
          <a:p>
            <a:pPr>
              <a:buFontTx/>
              <a:buChar char="-"/>
            </a:pPr>
            <a:r>
              <a:rPr lang="en-US" dirty="0" smtClean="0"/>
              <a:t>Data type is fixed for port lifetime</a:t>
            </a:r>
          </a:p>
          <a:p>
            <a:pPr>
              <a:buFontTx/>
              <a:buChar char="-"/>
            </a:pPr>
            <a:r>
              <a:rPr lang="en-US" dirty="0" smtClean="0"/>
              <a:t>Memory creation/destruction is handled by the port</a:t>
            </a:r>
          </a:p>
          <a:p>
            <a:pPr>
              <a:buFontTx/>
              <a:buChar char="-"/>
            </a:pPr>
            <a:r>
              <a:rPr lang="en-US" dirty="0" smtClean="0"/>
              <a:t>Buffering policy can be set (default latest message is kept)</a:t>
            </a:r>
          </a:p>
          <a:p>
            <a:pPr>
              <a:buFontTx/>
              <a:buChar char="-"/>
            </a:pPr>
            <a:r>
              <a:rPr lang="en-US" dirty="0" smtClean="0"/>
              <a:t>A dedicated thread handles the read/write operations optimizing user thread cycle</a:t>
            </a:r>
          </a:p>
          <a:p>
            <a:pPr marL="45720" indent="0">
              <a:buNone/>
            </a:pPr>
            <a:endParaRPr lang="en-US" dirty="0" smtClean="0"/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6033452" y="1828800"/>
            <a:ext cx="4251960" cy="41910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BufferedPort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port.open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("/out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</a:t>
            </a:r>
            <a:r>
              <a:rPr 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memory to write into.</a:t>
            </a:r>
            <a:endParaRPr lang="en-US" sz="16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Bottle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b = </a:t>
            </a: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port.prepare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b.clear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b.addString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(“Hello world”);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port.write</a:t>
            </a:r>
            <a:r>
              <a:rPr lang="en-US" sz="1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319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88868" y="155543"/>
            <a:ext cx="10016104" cy="1752599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88868" y="1905000"/>
            <a:ext cx="7010399" cy="3810000"/>
          </a:xfrm>
        </p:spPr>
        <p:txBody>
          <a:bodyPr>
            <a:normAutofit/>
          </a:bodyPr>
          <a:lstStyle/>
          <a:p>
            <a:r>
              <a:rPr lang="en-US" dirty="0" smtClean="0"/>
              <a:t>What is YARP?</a:t>
            </a:r>
          </a:p>
          <a:p>
            <a:r>
              <a:rPr lang="en-US" dirty="0" smtClean="0"/>
              <a:t>Who uses YARP?</a:t>
            </a:r>
          </a:p>
          <a:p>
            <a:r>
              <a:rPr lang="en-US" dirty="0" smtClean="0"/>
              <a:t>How to use it?</a:t>
            </a:r>
          </a:p>
          <a:p>
            <a:r>
              <a:rPr lang="en-US" dirty="0" smtClean="0"/>
              <a:t>And … Why?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72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1483925" y="5081"/>
            <a:ext cx="10016104" cy="1752599"/>
          </a:xfrm>
        </p:spPr>
        <p:txBody>
          <a:bodyPr/>
          <a:lstStyle/>
          <a:p>
            <a:r>
              <a:rPr lang="en-US" dirty="0"/>
              <a:t>Hardware abstraction</a:t>
            </a:r>
          </a:p>
        </p:txBody>
      </p:sp>
      <p:sp>
        <p:nvSpPr>
          <p:cNvPr id="52" name="Content Placeholder 2"/>
          <p:cNvSpPr>
            <a:spLocks noGrp="1"/>
          </p:cNvSpPr>
          <p:nvPr>
            <p:ph sz="half" idx="1"/>
          </p:nvPr>
        </p:nvSpPr>
        <p:spPr>
          <a:xfrm>
            <a:off x="1278572" y="1828800"/>
            <a:ext cx="8991600" cy="112002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 smtClean="0"/>
              <a:t>Client &amp; Server on the same machine</a:t>
            </a:r>
          </a:p>
        </p:txBody>
      </p:sp>
      <p:sp>
        <p:nvSpPr>
          <p:cNvPr id="18" name="Left-Right Arrow 17"/>
          <p:cNvSpPr/>
          <p:nvPr/>
        </p:nvSpPr>
        <p:spPr>
          <a:xfrm>
            <a:off x="2648632" y="4330361"/>
            <a:ext cx="923241" cy="2667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/>
          </a:p>
        </p:txBody>
      </p:sp>
      <p:sp>
        <p:nvSpPr>
          <p:cNvPr id="19" name="Left-Right Arrow 18"/>
          <p:cNvSpPr/>
          <p:nvPr/>
        </p:nvSpPr>
        <p:spPr>
          <a:xfrm>
            <a:off x="7605713" y="4297024"/>
            <a:ext cx="906750" cy="25876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/>
          </a:p>
        </p:txBody>
      </p:sp>
      <p:sp>
        <p:nvSpPr>
          <p:cNvPr id="20" name="Cloud 19"/>
          <p:cNvSpPr/>
          <p:nvPr/>
        </p:nvSpPr>
        <p:spPr>
          <a:xfrm>
            <a:off x="4821238" y="3344525"/>
            <a:ext cx="1335087" cy="985837"/>
          </a:xfrm>
          <a:prstGeom prst="cloud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YARP ports</a:t>
            </a:r>
          </a:p>
        </p:txBody>
      </p:sp>
      <p:sp>
        <p:nvSpPr>
          <p:cNvPr id="21" name="Left-Right Arrow 20"/>
          <p:cNvSpPr/>
          <p:nvPr/>
        </p:nvSpPr>
        <p:spPr>
          <a:xfrm>
            <a:off x="4576762" y="4297024"/>
            <a:ext cx="1847850" cy="266700"/>
          </a:xfrm>
          <a:prstGeom prst="left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8609012" y="3704887"/>
            <a:ext cx="990600" cy="134937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ctr">
              <a:defRPr/>
            </a:pP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user application</a:t>
            </a: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7923212" y="3705176"/>
            <a:ext cx="311689" cy="1349830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en-US" sz="1200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2970212" y="3702180"/>
            <a:ext cx="311689" cy="1349830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en-US" sz="1200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649662" y="3701712"/>
            <a:ext cx="844550" cy="1350963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>
              <a:defRPr/>
            </a:pPr>
            <a:r>
              <a:rPr lang="en-US" sz="1100" dirty="0" smtClean="0">
                <a:solidFill>
                  <a:schemeClr val="bg1"/>
                </a:solidFill>
              </a:rPr>
              <a:t>Server </a:t>
            </a:r>
            <a:r>
              <a:rPr lang="en-US" sz="1100" dirty="0">
                <a:solidFill>
                  <a:schemeClr val="bg1"/>
                </a:solidFill>
              </a:rPr>
              <a:t>Network Wrapper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684962" y="3717587"/>
            <a:ext cx="842962" cy="1350963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>
              <a:defRPr/>
            </a:pPr>
            <a:r>
              <a:rPr lang="en-US" sz="1100" dirty="0" smtClean="0">
                <a:solidFill>
                  <a:schemeClr val="bg1"/>
                </a:solidFill>
              </a:rPr>
              <a:t>Client </a:t>
            </a:r>
            <a:r>
              <a:rPr lang="en-US" sz="1100" dirty="0">
                <a:solidFill>
                  <a:schemeClr val="bg1"/>
                </a:solidFill>
              </a:rPr>
              <a:t>Network</a:t>
            </a:r>
          </a:p>
          <a:p>
            <a:pPr algn="ctr">
              <a:defRPr/>
            </a:pPr>
            <a:r>
              <a:rPr lang="en-US" sz="1100" dirty="0">
                <a:solidFill>
                  <a:schemeClr val="bg1"/>
                </a:solidFill>
              </a:rPr>
              <a:t>Wrapper</a:t>
            </a:r>
          </a:p>
        </p:txBody>
      </p:sp>
      <p:sp>
        <p:nvSpPr>
          <p:cNvPr id="3" name="Multiply 2"/>
          <p:cNvSpPr/>
          <p:nvPr/>
        </p:nvSpPr>
        <p:spPr>
          <a:xfrm>
            <a:off x="4501501" y="3130211"/>
            <a:ext cx="1930399" cy="2286000"/>
          </a:xfrm>
          <a:prstGeom prst="mathMultiply">
            <a:avLst>
              <a:gd name="adj1" fmla="val 14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Multiply 45"/>
          <p:cNvSpPr/>
          <p:nvPr/>
        </p:nvSpPr>
        <p:spPr>
          <a:xfrm>
            <a:off x="4494212" y="3124200"/>
            <a:ext cx="1930399" cy="2286000"/>
          </a:xfrm>
          <a:prstGeom prst="mathMultiply">
            <a:avLst>
              <a:gd name="adj1" fmla="val 14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1320906" y="4155059"/>
            <a:ext cx="1254018" cy="48486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anchor="ctr"/>
          <a:lstStyle/>
          <a:p>
            <a:pPr algn="ctr">
              <a:defRPr/>
            </a:pPr>
            <a:r>
              <a:rPr lang="en-US" sz="1100" dirty="0" err="1" smtClean="0">
                <a:solidFill>
                  <a:schemeClr val="tx2">
                    <a:lumMod val="50000"/>
                  </a:schemeClr>
                </a:solidFill>
              </a:rPr>
              <a:t>iCub</a:t>
            </a:r>
            <a:endParaRPr lang="en-US" sz="1100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>
              <a:defRPr/>
            </a:pP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motor controller</a:t>
            </a: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345161" y="4847338"/>
            <a:ext cx="1229764" cy="54503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ctr">
              <a:defRPr/>
            </a:pP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Simulator</a:t>
            </a: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</a:t>
            </a: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controller</a:t>
            </a: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1334404" y="3344525"/>
            <a:ext cx="1240520" cy="48486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anchor="ctr"/>
          <a:lstStyle/>
          <a:p>
            <a:pPr algn="ctr">
              <a:defRPr/>
            </a:pP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R1</a:t>
            </a: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</a:t>
            </a: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controller</a:t>
            </a: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141412" y="3019940"/>
            <a:ext cx="3435350" cy="2695060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651" y="5392375"/>
            <a:ext cx="539604" cy="639143"/>
          </a:xfrm>
          <a:prstGeom prst="rect">
            <a:avLst/>
          </a:prstGeom>
        </p:spPr>
      </p:pic>
      <p:sp>
        <p:nvSpPr>
          <p:cNvPr id="30" name="Rounded Rectangle 29"/>
          <p:cNvSpPr/>
          <p:nvPr/>
        </p:nvSpPr>
        <p:spPr>
          <a:xfrm>
            <a:off x="6517226" y="3064171"/>
            <a:ext cx="3435350" cy="2695060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465" y="5436606"/>
            <a:ext cx="539604" cy="63914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4235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7275E-6 -4.44444E-6 L 0.07242 -0.0067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21" y="-34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1362E-6 7.40741E-7 L -0.08973 -0.0090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93" y="-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build="p"/>
      <p:bldP spid="20" grpId="0" animBg="1"/>
      <p:bldP spid="21" grpId="0" animBg="1"/>
      <p:bldP spid="27" grpId="0" animBg="1"/>
      <p:bldP spid="27" grpId="1" animBg="1"/>
      <p:bldP spid="28" grpId="0" animBg="1"/>
      <p:bldP spid="28" grpId="1" animBg="1"/>
      <p:bldP spid="3" grpId="0" animBg="1"/>
      <p:bldP spid="4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1483925" y="5081"/>
            <a:ext cx="10016104" cy="1752599"/>
          </a:xfrm>
        </p:spPr>
        <p:txBody>
          <a:bodyPr/>
          <a:lstStyle/>
          <a:p>
            <a:r>
              <a:rPr lang="en-US" dirty="0"/>
              <a:t>Hardware abstraction</a:t>
            </a:r>
          </a:p>
        </p:txBody>
      </p:sp>
      <p:sp>
        <p:nvSpPr>
          <p:cNvPr id="18" name="Left-Right Arrow 17"/>
          <p:cNvSpPr/>
          <p:nvPr/>
        </p:nvSpPr>
        <p:spPr>
          <a:xfrm>
            <a:off x="2648632" y="4330361"/>
            <a:ext cx="5807980" cy="2667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/>
          </a:p>
        </p:txBody>
      </p:sp>
      <p:sp>
        <p:nvSpPr>
          <p:cNvPr id="24" name="Rounded Rectangle 23"/>
          <p:cNvSpPr/>
          <p:nvPr/>
        </p:nvSpPr>
        <p:spPr>
          <a:xfrm>
            <a:off x="8609012" y="3704887"/>
            <a:ext cx="914400" cy="134937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user application</a:t>
            </a:r>
          </a:p>
          <a:p>
            <a:pPr algn="ctr">
              <a:defRPr/>
            </a:pPr>
            <a:endParaRPr lang="en-US" sz="1100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5405167" y="3756139"/>
            <a:ext cx="311689" cy="1349830"/>
          </a:xfrm>
          <a:prstGeom prst="roundRect">
            <a:avLst/>
          </a:prstGeom>
          <a:noFill/>
          <a:ln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anchor="ctr"/>
          <a:lstStyle/>
          <a:p>
            <a:pPr algn="ctr">
              <a:defRPr/>
            </a:pPr>
            <a:r>
              <a:rPr lang="en-US" sz="1200" dirty="0">
                <a:solidFill>
                  <a:schemeClr val="tx1"/>
                </a:solidFill>
              </a:rPr>
              <a:t>Interface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 flipV="1">
            <a:off x="1483925" y="5821679"/>
            <a:ext cx="1410087" cy="45719"/>
          </a:xfrm>
        </p:spPr>
        <p:txBody>
          <a:bodyPr>
            <a:normAutofit fontScale="25000" lnSpcReduction="20000"/>
          </a:bodyPr>
          <a:lstStyle/>
          <a:p>
            <a:endParaRPr lang="it-IT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1278572" y="1828800"/>
            <a:ext cx="8991600" cy="112002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 smtClean="0"/>
              <a:t>Client &amp; Server on the same machine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320906" y="4155059"/>
            <a:ext cx="1254018" cy="48486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anchor="ctr"/>
          <a:lstStyle/>
          <a:p>
            <a:pPr algn="ctr">
              <a:defRPr/>
            </a:pPr>
            <a:r>
              <a:rPr lang="en-US" sz="1100" dirty="0" err="1" smtClean="0">
                <a:solidFill>
                  <a:schemeClr val="tx2">
                    <a:lumMod val="50000"/>
                  </a:schemeClr>
                </a:solidFill>
              </a:rPr>
              <a:t>iCub</a:t>
            </a:r>
            <a:endParaRPr lang="en-US" sz="1100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>
              <a:defRPr/>
            </a:pP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motor controller</a:t>
            </a: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345161" y="4847338"/>
            <a:ext cx="1229764" cy="545037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anchor="ctr"/>
          <a:lstStyle/>
          <a:p>
            <a:pPr algn="ctr">
              <a:defRPr/>
            </a:pP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Simulator</a:t>
            </a: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</a:t>
            </a: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controller</a:t>
            </a: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334404" y="3344525"/>
            <a:ext cx="1240520" cy="48486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anchor="ctr"/>
          <a:lstStyle/>
          <a:p>
            <a:pPr algn="ctr">
              <a:defRPr/>
            </a:pP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R1</a:t>
            </a:r>
          </a:p>
          <a:p>
            <a:pPr algn="ctr">
              <a:defRPr/>
            </a:pPr>
            <a:r>
              <a:rPr lang="en-US" sz="1100" dirty="0">
                <a:solidFill>
                  <a:schemeClr val="tx2">
                    <a:lumMod val="50000"/>
                  </a:schemeClr>
                </a:solidFill>
              </a:rPr>
              <a:t>motor </a:t>
            </a:r>
            <a:r>
              <a:rPr lang="en-US" sz="1100" dirty="0" smtClean="0">
                <a:solidFill>
                  <a:schemeClr val="tx2">
                    <a:lumMod val="50000"/>
                  </a:schemeClr>
                </a:solidFill>
              </a:rPr>
              <a:t>controller</a:t>
            </a:r>
            <a:endParaRPr lang="en-US" sz="11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035741" y="3019940"/>
            <a:ext cx="8792471" cy="2695060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8608" y="5406225"/>
            <a:ext cx="539604" cy="63914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743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 smtClean="0"/>
              <a:t>Interfaces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724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000" dirty="0" smtClean="0"/>
              <a:t>A class with pure virtual methods.</a:t>
            </a:r>
          </a:p>
          <a:p>
            <a:pPr marL="45720" indent="0">
              <a:buNone/>
            </a:pPr>
            <a:r>
              <a:rPr lang="en-US" sz="2000" dirty="0" smtClean="0"/>
              <a:t>Servers provide functionalities by implementing required methods.</a:t>
            </a:r>
          </a:p>
          <a:p>
            <a:pPr marL="45720" indent="0">
              <a:buNone/>
            </a:pPr>
            <a:r>
              <a:rPr lang="en-US" sz="2000" dirty="0" smtClean="0"/>
              <a:t>Clients use the functionalities by calling provided methods.</a:t>
            </a:r>
          </a:p>
          <a:p>
            <a:pPr marL="45720" indent="0">
              <a:buNone/>
            </a:pPr>
            <a:endParaRPr lang="en-US" sz="20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7998" y="1828800"/>
            <a:ext cx="5354214" cy="41910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getAxes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= 0;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positionMove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relativeMove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checkMotionDone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setRefSpeed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setRefAcceleration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getRefSpeed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getRefAcceleration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getTargetPosition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::stop(…)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498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5081"/>
            <a:ext cx="10016104" cy="1752599"/>
          </a:xfrm>
        </p:spPr>
        <p:txBody>
          <a:bodyPr/>
          <a:lstStyle/>
          <a:p>
            <a:r>
              <a:rPr lang="en-US" dirty="0" smtClean="0"/>
              <a:t>Opening a device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7772" y="1828800"/>
            <a:ext cx="4724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 smtClean="0"/>
              <a:t>Devices are opened by mean of a special class called “</a:t>
            </a:r>
            <a:r>
              <a:rPr lang="en-US" dirty="0" err="1" smtClean="0">
                <a:solidFill>
                  <a:schemeClr val="accent1"/>
                </a:solidFill>
              </a:rPr>
              <a:t>PolyDriver</a:t>
            </a:r>
            <a:r>
              <a:rPr lang="en-US" dirty="0" smtClean="0"/>
              <a:t>”.</a:t>
            </a:r>
          </a:p>
          <a:p>
            <a:pPr marL="45720" indent="0">
              <a:buNone/>
            </a:pPr>
            <a:r>
              <a:rPr lang="en-US" dirty="0" err="1" smtClean="0">
                <a:solidFill>
                  <a:schemeClr val="accent1"/>
                </a:solidFill>
              </a:rPr>
              <a:t>PolyDriver</a:t>
            </a:r>
            <a:r>
              <a:rPr lang="en-US" dirty="0" smtClean="0"/>
              <a:t> is a polymorphic class which can turn into any device.</a:t>
            </a:r>
          </a:p>
          <a:p>
            <a:pPr marL="45720" indent="0">
              <a:buNone/>
            </a:pPr>
            <a:r>
              <a:rPr lang="en-US" dirty="0" smtClean="0"/>
              <a:t>Keyword “device” tell YARP which device we really want to open.</a:t>
            </a:r>
          </a:p>
          <a:p>
            <a:pPr marL="45720" indent="0">
              <a:buNone/>
            </a:pPr>
            <a:r>
              <a:rPr lang="en-US" dirty="0" smtClean="0"/>
              <a:t>All other parameters will be propagated to the specified device.</a:t>
            </a:r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7998" y="1828800"/>
            <a:ext cx="5354214" cy="41910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PolyDriver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mystica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(“device”, “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device_type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(“deviceParam1”, paramValue1);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(“deviceParam2”, paramValue2);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mystica.open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53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0"/>
            <a:ext cx="10016104" cy="1752599"/>
          </a:xfrm>
        </p:spPr>
        <p:txBody>
          <a:bodyPr/>
          <a:lstStyle/>
          <a:p>
            <a:r>
              <a:rPr lang="en-US" dirty="0" smtClean="0"/>
              <a:t>Remote Control 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5781" y="1066800"/>
            <a:ext cx="4724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 smtClean="0"/>
              <a:t>Device devoted to provide remote access to the robot motor control is the “</a:t>
            </a:r>
            <a:r>
              <a:rPr lang="en-US" dirty="0" err="1" smtClean="0">
                <a:solidFill>
                  <a:schemeClr val="accent1"/>
                </a:solidFill>
              </a:rPr>
              <a:t>remote_controlboard</a:t>
            </a:r>
            <a:r>
              <a:rPr lang="en-US" dirty="0" smtClean="0"/>
              <a:t>”</a:t>
            </a:r>
          </a:p>
          <a:p>
            <a:pPr marL="45720" indent="0">
              <a:buNone/>
            </a:pPr>
            <a:r>
              <a:rPr lang="en-US" dirty="0" smtClean="0"/>
              <a:t>Required parameter to configure it are:</a:t>
            </a:r>
          </a:p>
          <a:p>
            <a:pPr marL="45720" indent="0">
              <a:buNone/>
            </a:pPr>
            <a:r>
              <a:rPr lang="en-US" dirty="0" smtClean="0"/>
              <a:t>- Remote port prefix: </a:t>
            </a:r>
            <a:r>
              <a:rPr lang="en-US" dirty="0" smtClean="0">
                <a:solidFill>
                  <a:schemeClr val="accent1"/>
                </a:solidFill>
              </a:rPr>
              <a:t>remote</a:t>
            </a:r>
          </a:p>
          <a:p>
            <a:pPr marL="45720" indent="0">
              <a:buNone/>
            </a:pPr>
            <a:r>
              <a:rPr lang="en-US" dirty="0" smtClean="0"/>
              <a:t>- Local port name: </a:t>
            </a:r>
            <a:r>
              <a:rPr lang="en-US" dirty="0" smtClean="0">
                <a:solidFill>
                  <a:schemeClr val="accent1"/>
                </a:solidFill>
              </a:rPr>
              <a:t>local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7998" y="1828800"/>
            <a:ext cx="5354214" cy="41910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PolyDriver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poly;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(“device”,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remote_controlboard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(“remote”, “/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icub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/head”);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config.put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(“local”, “/&lt;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myApplication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&gt;”);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poly.open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24</a:t>
            </a:fld>
            <a:endParaRPr lang="it-IT"/>
          </a:p>
        </p:txBody>
      </p:sp>
      <p:sp>
        <p:nvSpPr>
          <p:cNvPr id="7" name="TextBox 6"/>
          <p:cNvSpPr txBox="1"/>
          <p:nvPr/>
        </p:nvSpPr>
        <p:spPr>
          <a:xfrm>
            <a:off x="6704012" y="5835134"/>
            <a:ext cx="1643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CONTINUE</a:t>
            </a:r>
            <a:endParaRPr lang="it-IT" sz="2400" dirty="0"/>
          </a:p>
        </p:txBody>
      </p:sp>
      <p:sp>
        <p:nvSpPr>
          <p:cNvPr id="8" name="Right Arrow 7"/>
          <p:cNvSpPr/>
          <p:nvPr/>
        </p:nvSpPr>
        <p:spPr>
          <a:xfrm>
            <a:off x="8675105" y="5835134"/>
            <a:ext cx="1686507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969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9212" y="1828800"/>
            <a:ext cx="4724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 smtClean="0"/>
              <a:t>Once opened, we need to specify which interface we want to work with.</a:t>
            </a:r>
          </a:p>
          <a:p>
            <a:pPr marL="45720" indent="0">
              <a:buNone/>
            </a:pPr>
            <a:r>
              <a:rPr lang="en-US" dirty="0" smtClean="0"/>
              <a:t>To get a specific view of the device:</a:t>
            </a:r>
          </a:p>
          <a:p>
            <a:pPr>
              <a:buFontTx/>
              <a:buChar char="-"/>
            </a:pPr>
            <a:r>
              <a:rPr lang="en-US" dirty="0" smtClean="0"/>
              <a:t>create a pointer to the interface we want to use</a:t>
            </a:r>
          </a:p>
          <a:p>
            <a:pPr>
              <a:buFontTx/>
              <a:buChar char="-"/>
            </a:pPr>
            <a:r>
              <a:rPr lang="en-US" dirty="0" smtClean="0"/>
              <a:t>fill it by calling the </a:t>
            </a:r>
            <a:r>
              <a:rPr lang="en-US" dirty="0" smtClean="0">
                <a:solidFill>
                  <a:srgbClr val="376DAE"/>
                </a:solidFill>
              </a:rPr>
              <a:t>.view(…)</a:t>
            </a:r>
            <a:r>
              <a:rPr lang="en-US" dirty="0" smtClean="0"/>
              <a:t> function</a:t>
            </a:r>
            <a:endParaRPr lang="en-US" dirty="0"/>
          </a:p>
          <a:p>
            <a:pPr marL="45720" indent="0">
              <a:buNone/>
            </a:pPr>
            <a:r>
              <a:rPr lang="en-US" dirty="0" smtClean="0"/>
              <a:t>In case the device does not implement that interface, the pointer will be NULL!</a:t>
            </a:r>
          </a:p>
          <a:p>
            <a:pPr marL="45720" indent="0">
              <a:buNone/>
            </a:pPr>
            <a:r>
              <a:rPr lang="en-US" dirty="0" smtClean="0"/>
              <a:t>A device can implement more than one interface.</a:t>
            </a:r>
          </a:p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7998" y="1828800"/>
            <a:ext cx="5354214" cy="4191000"/>
          </a:xfrm>
        </p:spPr>
        <p:txBody>
          <a:bodyPr>
            <a:normAutofit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IPositionControl2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poly.view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if(!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handle error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...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getAxes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positionMove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(…);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IVelocityControl2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velControl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= NULL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poly.view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velControl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velControl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velocityMove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(…);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446212" y="0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3999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Remote Control Board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465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 err="1" smtClean="0"/>
              <a:t>IPositionControl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5852" y="1513840"/>
            <a:ext cx="8839200" cy="4419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 smtClean="0"/>
              <a:t>Give access to main position control commands.</a:t>
            </a:r>
          </a:p>
          <a:p>
            <a:pPr marL="45720" indent="0">
              <a:buNone/>
            </a:pPr>
            <a:r>
              <a:rPr lang="en-US" sz="2400" dirty="0" smtClean="0"/>
              <a:t>Used to send high level targets, with a velocity &amp; acceleration profile.</a:t>
            </a:r>
          </a:p>
          <a:p>
            <a:pPr marL="45720" indent="0">
              <a:buNone/>
            </a:pPr>
            <a:r>
              <a:rPr lang="en-US" sz="2400" dirty="0" smtClean="0"/>
              <a:t>For getters, memory must be allocated by user.</a:t>
            </a:r>
          </a:p>
          <a:p>
            <a:pPr marL="45720" indent="0">
              <a:buNone/>
            </a:pPr>
            <a:r>
              <a:rPr lang="en-US" sz="2400" dirty="0" smtClean="0"/>
              <a:t>Units in YARP are SI compliant, except angles for </a:t>
            </a:r>
            <a:r>
              <a:rPr lang="en-US" sz="2400" dirty="0" err="1" smtClean="0"/>
              <a:t>controlboard</a:t>
            </a:r>
            <a:r>
              <a:rPr lang="en-US" sz="2400" dirty="0" smtClean="0"/>
              <a:t>, which are in degrees, degrees/s</a:t>
            </a:r>
            <a:endParaRPr lang="en-US" sz="2400" dirty="0"/>
          </a:p>
          <a:p>
            <a:pPr marL="45720" indent="0">
              <a:buNone/>
            </a:pPr>
            <a:endParaRPr lang="en-US" sz="24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427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5081"/>
            <a:ext cx="10016104" cy="1752599"/>
          </a:xfrm>
        </p:spPr>
        <p:txBody>
          <a:bodyPr/>
          <a:lstStyle/>
          <a:p>
            <a:r>
              <a:rPr lang="en-US" dirty="0" err="1" smtClean="0"/>
              <a:t>IPositionControl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37932" y="1828800"/>
            <a:ext cx="10287000" cy="4191000"/>
          </a:xfrm>
        </p:spPr>
        <p:txBody>
          <a:bodyPr>
            <a:normAutofit lnSpcReduction="10000"/>
          </a:bodyPr>
          <a:lstStyle/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joints;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getAxes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(&amp;joints);      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 number of joints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setRefSpeed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(0, 5);     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set a speed of 5 degrees/s for joint 0</a:t>
            </a:r>
            <a:endParaRPr lang="en-US" sz="14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positionMove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(0, 30);   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move the joint 0 to +30 degrees</a:t>
            </a:r>
            <a:endParaRPr lang="en-US" sz="14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done = </a:t>
            </a:r>
            <a:r>
              <a:rPr lang="en-US" sz="1400" b="1" dirty="0" smtClean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checkMotionDone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(&amp;done);         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function checks the movement completion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(!done);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posControl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positionMove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(0, 0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    </a:t>
            </a:r>
            <a:r>
              <a:rPr lang="en-US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reset joint position to 0</a:t>
            </a:r>
            <a:endParaRPr lang="en-US" sz="14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7098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 smtClean="0"/>
              <a:t>Other YARP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9448800" cy="4191000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000" dirty="0" smtClean="0"/>
              <a:t>Resource finder</a:t>
            </a:r>
          </a:p>
          <a:p>
            <a:pPr>
              <a:buFontTx/>
              <a:buChar char="-"/>
            </a:pPr>
            <a:r>
              <a:rPr lang="en-US" sz="2000" dirty="0" smtClean="0"/>
              <a:t>Threads, Modules</a:t>
            </a:r>
          </a:p>
          <a:p>
            <a:pPr>
              <a:buFontTx/>
              <a:buChar char="-"/>
            </a:pPr>
            <a:r>
              <a:rPr lang="en-US" sz="2000" dirty="0" smtClean="0"/>
              <a:t>Plugin loader</a:t>
            </a:r>
          </a:p>
          <a:p>
            <a:pPr>
              <a:buFontTx/>
              <a:buChar char="-"/>
            </a:pPr>
            <a:r>
              <a:rPr lang="en-US" sz="2000" dirty="0" smtClean="0"/>
              <a:t>Carriers: </a:t>
            </a:r>
            <a:r>
              <a:rPr lang="en-US" sz="2000" dirty="0" err="1" smtClean="0"/>
              <a:t>mjpeg</a:t>
            </a:r>
            <a:r>
              <a:rPr lang="en-US" sz="2000" dirty="0" smtClean="0"/>
              <a:t>, h264, </a:t>
            </a:r>
            <a:r>
              <a:rPr lang="en-US" sz="2000" dirty="0" err="1" smtClean="0"/>
              <a:t>portmonitor</a:t>
            </a:r>
            <a:r>
              <a:rPr lang="en-US" sz="2000" dirty="0" smtClean="0"/>
              <a:t>, shared memory, depth Image, ROS</a:t>
            </a:r>
          </a:p>
          <a:p>
            <a:pPr>
              <a:buFontTx/>
              <a:buChar char="-"/>
            </a:pPr>
            <a:r>
              <a:rPr lang="en-US" sz="2000" dirty="0" err="1" smtClean="0"/>
              <a:t>yarpView</a:t>
            </a:r>
            <a:r>
              <a:rPr lang="en-US" sz="2000" dirty="0" smtClean="0"/>
              <a:t>, </a:t>
            </a:r>
            <a:r>
              <a:rPr lang="en-US" sz="2000" dirty="0" err="1" smtClean="0"/>
              <a:t>yarpScope</a:t>
            </a:r>
            <a:r>
              <a:rPr lang="en-US" sz="2000" dirty="0" smtClean="0"/>
              <a:t>, Logger, </a:t>
            </a:r>
            <a:r>
              <a:rPr lang="en-US" sz="2000" dirty="0" err="1" smtClean="0"/>
              <a:t>MotorGui</a:t>
            </a:r>
            <a:endParaRPr lang="en-US" sz="2000" dirty="0" smtClean="0"/>
          </a:p>
          <a:p>
            <a:pPr>
              <a:buFontTx/>
              <a:buChar char="-"/>
            </a:pPr>
            <a:r>
              <a:rPr lang="en-US" sz="2000" dirty="0" err="1" smtClean="0"/>
              <a:t>YarpManager</a:t>
            </a:r>
            <a:r>
              <a:rPr lang="en-US" sz="2000" dirty="0" smtClean="0"/>
              <a:t>, </a:t>
            </a:r>
            <a:r>
              <a:rPr lang="en-US" sz="2000" dirty="0" err="1" smtClean="0"/>
              <a:t>YarpViz</a:t>
            </a:r>
            <a:endParaRPr lang="en-US" sz="2000" dirty="0" smtClean="0"/>
          </a:p>
          <a:p>
            <a:pPr>
              <a:buFontTx/>
              <a:buChar char="-"/>
            </a:pPr>
            <a:r>
              <a:rPr lang="en-US" sz="2000" dirty="0" smtClean="0"/>
              <a:t>Thrift</a:t>
            </a:r>
          </a:p>
          <a:p>
            <a:pPr>
              <a:buFontTx/>
              <a:buChar char="-"/>
            </a:pPr>
            <a:r>
              <a:rPr lang="en-US" sz="2000" dirty="0" err="1" smtClean="0"/>
              <a:t>robotInterface</a:t>
            </a:r>
            <a:endParaRPr lang="en-US" sz="2000" dirty="0" smtClean="0"/>
          </a:p>
          <a:p>
            <a:pPr>
              <a:buFontTx/>
              <a:buChar char="-"/>
            </a:pPr>
            <a:endParaRPr lang="en-US" sz="20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910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-5079"/>
            <a:ext cx="10016104" cy="1752599"/>
          </a:xfrm>
        </p:spPr>
        <p:txBody>
          <a:bodyPr/>
          <a:lstStyle/>
          <a:p>
            <a:r>
              <a:rPr lang="en-US" dirty="0" smtClean="0"/>
              <a:t>Other middleware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94488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US" dirty="0" smtClean="0"/>
          </a:p>
          <a:p>
            <a:pPr marL="45720" indent="0" algn="ctr">
              <a:buNone/>
            </a:pPr>
            <a:r>
              <a:rPr lang="en-US" sz="7200" dirty="0" smtClean="0">
                <a:solidFill>
                  <a:schemeClr val="accent1"/>
                </a:solidFill>
              </a:rPr>
              <a:t>Cool!</a:t>
            </a:r>
          </a:p>
          <a:p>
            <a:pPr marL="45720" indent="0">
              <a:buNone/>
            </a:pPr>
            <a:endParaRPr lang="en-US" dirty="0"/>
          </a:p>
          <a:p>
            <a:pPr marL="45720" indent="0" algn="ctr">
              <a:buNone/>
            </a:pPr>
            <a:r>
              <a:rPr lang="en-US" sz="4400" dirty="0" smtClean="0"/>
              <a:t>“But I think </a:t>
            </a:r>
            <a:r>
              <a:rPr lang="en-US" sz="4400" dirty="0" smtClean="0">
                <a:solidFill>
                  <a:srgbClr val="376DAE"/>
                </a:solidFill>
              </a:rPr>
              <a:t>ROS</a:t>
            </a:r>
            <a:r>
              <a:rPr lang="en-US" sz="4400" dirty="0" smtClean="0"/>
              <a:t> is better”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67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2"/>
          <p:cNvSpPr>
            <a:spLocks noGrp="1"/>
          </p:cNvSpPr>
          <p:nvPr>
            <p:ph type="title"/>
          </p:nvPr>
        </p:nvSpPr>
        <p:spPr>
          <a:xfrm>
            <a:off x="1522412" y="76200"/>
            <a:ext cx="10016104" cy="1752599"/>
          </a:xfrm>
        </p:spPr>
        <p:txBody>
          <a:bodyPr/>
          <a:lstStyle/>
          <a:p>
            <a:r>
              <a:rPr lang="en-US" dirty="0" smtClean="0"/>
              <a:t>Let’s start from the end – Why?</a:t>
            </a:r>
            <a:endParaRPr lang="en-US" dirty="0"/>
          </a:p>
        </p:txBody>
      </p:sp>
      <p:pic>
        <p:nvPicPr>
          <p:cNvPr id="4" name="vlc-record-2017-11-17-16h42m50s-table-cleaning.mp4-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32012" y="1658981"/>
            <a:ext cx="7924800" cy="44544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094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1293812" y="1371600"/>
            <a:ext cx="5386388" cy="43434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Ports can be typed or not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Multi-platform </a:t>
            </a:r>
            <a:r>
              <a:rPr lang="en-US" sz="2000" dirty="0" smtClean="0"/>
              <a:t>(also mobile</a:t>
            </a:r>
            <a:r>
              <a:rPr lang="en-US" sz="2000" dirty="0"/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Run-time reconfiguration of connections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Different carriers, user custom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/>
              <a:t>QoS</a:t>
            </a:r>
            <a:r>
              <a:rPr lang="en-US" sz="2000" dirty="0"/>
              <a:t>, channel </a:t>
            </a:r>
            <a:r>
              <a:rPr lang="en-US" sz="2000" dirty="0" smtClean="0"/>
              <a:t>prioritization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Smaller community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smtClean="0"/>
              <a:t>Rich set of libraries ad tools</a:t>
            </a: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smtClean="0"/>
              <a:t>Packages for all supported </a:t>
            </a:r>
            <a:r>
              <a:rPr lang="en-US" sz="2000" dirty="0" smtClean="0"/>
              <a:t>distributions</a:t>
            </a:r>
            <a:endParaRPr lang="en-US" sz="2000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294967295"/>
          </p:nvPr>
        </p:nvSpPr>
        <p:spPr>
          <a:xfrm>
            <a:off x="6528117" y="1371600"/>
            <a:ext cx="5689600" cy="417988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Both topic and service are strongly typed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Ubuntu only (ROS2 Win &amp; Mac)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Connections from a topic use the same protocol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No concept of carrier (DDS on ROS2)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/>
              <a:t>QoS</a:t>
            </a:r>
            <a:r>
              <a:rPr lang="en-US" sz="2000" dirty="0"/>
              <a:t> on ROS2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/>
              <a:t>Huge and very active </a:t>
            </a:r>
            <a:r>
              <a:rPr lang="en-US" sz="2000" dirty="0" smtClean="0"/>
              <a:t>community</a:t>
            </a:r>
            <a:endParaRPr lang="en-US" sz="2000" dirty="0" smtClean="0">
              <a:solidFill>
                <a:srgbClr val="376DAE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smtClean="0">
                <a:solidFill>
                  <a:srgbClr val="376DAE"/>
                </a:solidFill>
              </a:rPr>
              <a:t>Much more </a:t>
            </a:r>
            <a:r>
              <a:rPr lang="en-US" sz="2000" dirty="0" smtClean="0"/>
              <a:t>rich </a:t>
            </a:r>
            <a:r>
              <a:rPr lang="en-US" sz="2000" dirty="0"/>
              <a:t>set of libraries and tools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smtClean="0"/>
              <a:t>Packet </a:t>
            </a:r>
            <a:r>
              <a:rPr lang="en-US" sz="2000" dirty="0" smtClean="0"/>
              <a:t>management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457" y="463192"/>
            <a:ext cx="1714500" cy="9202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612" y="650696"/>
            <a:ext cx="1796319" cy="54527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3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5241"/>
            <a:ext cx="10016104" cy="1752599"/>
          </a:xfrm>
        </p:spPr>
        <p:txBody>
          <a:bodyPr/>
          <a:lstStyle/>
          <a:p>
            <a:r>
              <a:rPr lang="en-US" dirty="0" smtClean="0"/>
              <a:t>YARP </a:t>
            </a:r>
            <a:r>
              <a:rPr lang="en-US" dirty="0">
                <a:sym typeface="Wingdings" panose="05000000000000000000" pitchFamily="2" charset="2"/>
              </a:rPr>
              <a:t>-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ROS carrier</a:t>
            </a:r>
            <a:endParaRPr lang="it-IT" dirty="0"/>
          </a:p>
        </p:txBody>
      </p:sp>
      <p:sp>
        <p:nvSpPr>
          <p:cNvPr id="79" name="TextBox 78"/>
          <p:cNvSpPr txBox="1"/>
          <p:nvPr/>
        </p:nvSpPr>
        <p:spPr>
          <a:xfrm>
            <a:off x="8024087" y="2203506"/>
            <a:ext cx="34805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YARP 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ask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roscore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to 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establish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a new connection</a:t>
            </a:r>
          </a:p>
          <a:p>
            <a:endParaRPr lang="it-IT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  <a:p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YARP 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loads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a 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specific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carrier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to 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convert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data 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into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ROS-</a:t>
            </a:r>
            <a:r>
              <a:rPr lang="it-IT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like</a:t>
            </a:r>
            <a:r>
              <a:rPr lang="it-IT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</a:t>
            </a:r>
            <a:r>
              <a:rPr lang="it-IT" spc="-1" dirty="0" err="1" smtClean="0">
                <a:solidFill>
                  <a:srgbClr val="376DAE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type</a:t>
            </a:r>
            <a:r>
              <a:rPr lang="it-IT" spc="-1" dirty="0" smtClean="0">
                <a:solidFill>
                  <a:srgbClr val="376DAE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on the </a:t>
            </a:r>
            <a:r>
              <a:rPr lang="it-IT" spc="-1" dirty="0" err="1" smtClean="0">
                <a:solidFill>
                  <a:srgbClr val="376DAE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fly</a:t>
            </a:r>
            <a:endParaRPr lang="it-IT" spc="-1" dirty="0" smtClean="0">
              <a:solidFill>
                <a:srgbClr val="376DAE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  <a:p>
            <a:endParaRPr lang="it-IT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  <a:p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No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need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to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have</a:t>
            </a:r>
            <a:r>
              <a:rPr lang="it-IT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 ROS </a:t>
            </a:r>
            <a:r>
              <a:rPr lang="it-IT" spc="-1" dirty="0" err="1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installed</a:t>
            </a:r>
            <a:endParaRPr lang="it-IT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Bliss Pro Ligh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119812" y="2335438"/>
            <a:ext cx="1623450" cy="896662"/>
            <a:chOff x="4995572" y="2303017"/>
            <a:chExt cx="2028098" cy="896662"/>
          </a:xfrm>
        </p:grpSpPr>
        <p:sp>
          <p:nvSpPr>
            <p:cNvPr id="89" name="TextBox 88"/>
            <p:cNvSpPr txBox="1"/>
            <p:nvPr/>
          </p:nvSpPr>
          <p:spPr>
            <a:xfrm>
              <a:off x="5940030" y="2331167"/>
              <a:ext cx="801522" cy="3916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solidFill>
                    <a:prstClr val="white"/>
                  </a:solidFill>
                  <a:latin typeface="Arial"/>
                </a:rPr>
                <a:t>YARP </a:t>
              </a:r>
              <a:r>
                <a:rPr lang="it-IT" dirty="0" smtClean="0">
                  <a:solidFill>
                    <a:prstClr val="white"/>
                  </a:solidFill>
                  <a:latin typeface="Arial"/>
                </a:rPr>
                <a:t>module</a:t>
              </a:r>
              <a:endParaRPr lang="it-IT" dirty="0">
                <a:solidFill>
                  <a:prstClr val="white"/>
                </a:solidFill>
                <a:latin typeface="Arial"/>
              </a:endParaRPr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4995572" y="2303017"/>
              <a:ext cx="2028098" cy="896662"/>
              <a:chOff x="6431624" y="4274590"/>
              <a:chExt cx="2873415" cy="1891032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6431624" y="4274590"/>
                <a:ext cx="2873415" cy="1891032"/>
              </a:xfrm>
              <a:prstGeom prst="rect">
                <a:avLst/>
              </a:prstGeom>
              <a:gradFill rotWithShape="1">
                <a:gsLst>
                  <a:gs pos="0">
                    <a:srgbClr val="4F81BD">
                      <a:shade val="51000"/>
                      <a:satMod val="130000"/>
                    </a:srgbClr>
                  </a:gs>
                  <a:gs pos="80000">
                    <a:srgbClr val="4F81BD">
                      <a:shade val="93000"/>
                      <a:satMod val="130000"/>
                    </a:srgbClr>
                  </a:gs>
                  <a:gs pos="100000">
                    <a:srgbClr val="4F81BD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6668634" y="4672468"/>
                <a:ext cx="2236703" cy="11034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400" kern="0" dirty="0" smtClean="0">
                    <a:solidFill>
                      <a:prstClr val="white"/>
                    </a:solidFill>
                    <a:latin typeface="Arial"/>
                  </a:rPr>
                  <a:t>ROS 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400" kern="0" dirty="0" smtClean="0">
                    <a:solidFill>
                      <a:prstClr val="white"/>
                    </a:solidFill>
                    <a:latin typeface="Arial"/>
                  </a:rPr>
                  <a:t>node</a:t>
                </a:r>
                <a:endPara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</p:grpSp>
      <p:grpSp>
        <p:nvGrpSpPr>
          <p:cNvPr id="94" name="Group 93"/>
          <p:cNvGrpSpPr/>
          <p:nvPr/>
        </p:nvGrpSpPr>
        <p:grpSpPr>
          <a:xfrm>
            <a:off x="1307379" y="2321472"/>
            <a:ext cx="2224719" cy="910627"/>
            <a:chOff x="6431624" y="4274591"/>
            <a:chExt cx="2821410" cy="917630"/>
          </a:xfrm>
        </p:grpSpPr>
        <p:sp>
          <p:nvSpPr>
            <p:cNvPr id="95" name="Rectangle 94"/>
            <p:cNvSpPr/>
            <p:nvPr/>
          </p:nvSpPr>
          <p:spPr>
            <a:xfrm>
              <a:off x="6431624" y="4274591"/>
              <a:ext cx="2821410" cy="917630"/>
            </a:xfrm>
            <a:prstGeom prst="rect">
              <a:avLst/>
            </a:prstGeom>
            <a:gradFill rotWithShape="1">
              <a:gsLst>
                <a:gs pos="0">
                  <a:srgbClr val="376DAE"/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549853" y="4485546"/>
              <a:ext cx="1055947" cy="5272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 err="1">
                  <a:solidFill>
                    <a:prstClr val="white"/>
                  </a:solidFill>
                  <a:latin typeface="Arial"/>
                </a:rPr>
                <a:t>y</a:t>
              </a:r>
              <a:r>
                <a:rPr kumimoji="0" lang="en-US" sz="14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</a:rPr>
                <a:t>arp</a:t>
              </a:r>
              <a:endPara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kern="0" dirty="0" smtClean="0">
                  <a:solidFill>
                    <a:prstClr val="white"/>
                  </a:solidFill>
                  <a:latin typeface="Arial"/>
                </a:rPr>
                <a:t>node</a:t>
              </a:r>
              <a:endParaRPr kumimoji="0" lang="it-IT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" name="Cloud 2"/>
          <p:cNvSpPr/>
          <p:nvPr/>
        </p:nvSpPr>
        <p:spPr>
          <a:xfrm>
            <a:off x="1385482" y="3708400"/>
            <a:ext cx="1585117" cy="915762"/>
          </a:xfrm>
          <a:prstGeom prst="cloud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yarp</a:t>
            </a:r>
            <a:r>
              <a:rPr lang="en-US" dirty="0" smtClean="0"/>
              <a:t> server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075860" y="4711021"/>
            <a:ext cx="108322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it-IT" sz="1600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it-IT" sz="1600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topic</a:t>
            </a:r>
            <a:r>
              <a:rPr lang="it-IT" sz="1600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@/</a:t>
            </a:r>
            <a:r>
              <a:rPr lang="it-IT" sz="1600" spc="-1" dirty="0" err="1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Courier New" panose="02070309020205020404" pitchFamily="49" charset="0"/>
                <a:cs typeface="Courier New" panose="02070309020205020404" pitchFamily="49" charset="0"/>
              </a:rPr>
              <a:t>yarpNode</a:t>
            </a:r>
            <a:endParaRPr lang="it-IT" sz="1600" spc="-1" dirty="0" smtClean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sz="1600" spc="-1" dirty="0">
              <a:solidFill>
                <a:srgbClr val="616365"/>
              </a:solidFill>
              <a:uFill>
                <a:solidFill>
                  <a:srgbClr val="FFFFFF"/>
                </a:solidFill>
              </a:u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2538412" y="2641600"/>
            <a:ext cx="885736" cy="259919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/port</a:t>
            </a:r>
            <a:endParaRPr kumimoji="0" lang="it-IT" sz="1400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4314552" y="2529458"/>
            <a:ext cx="1036776" cy="233904"/>
          </a:xfrm>
          <a:prstGeom prst="roundRect">
            <a:avLst/>
          </a:prstGeom>
          <a:solidFill>
            <a:srgbClr val="FFFF99"/>
          </a:solidFill>
          <a:ln w="38100" cap="flat" cmpd="sng" algn="ctr">
            <a:solidFill>
              <a:sysClr val="window" lastClr="FFFFFF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</a:rPr>
              <a:t>/topic</a:t>
            </a:r>
            <a:endParaRPr kumimoji="0" lang="it-IT" sz="1400" b="0" i="0" u="none" strike="noStrike" kern="0" cap="none" spc="0" normalizeH="0" baseline="0" noProof="0" dirty="0" smtClean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/>
            </a:endParaRPr>
          </a:p>
        </p:txBody>
      </p:sp>
      <p:cxnSp>
        <p:nvCxnSpPr>
          <p:cNvPr id="32" name="Straight Arrow Connector 31"/>
          <p:cNvCxnSpPr>
            <a:stCxn id="95" idx="3"/>
            <a:endCxn id="29" idx="1"/>
          </p:cNvCxnSpPr>
          <p:nvPr/>
        </p:nvCxnSpPr>
        <p:spPr>
          <a:xfrm flipV="1">
            <a:off x="3532098" y="2646410"/>
            <a:ext cx="782454" cy="130376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33" name="Cloud 32"/>
          <p:cNvSpPr/>
          <p:nvPr/>
        </p:nvSpPr>
        <p:spPr>
          <a:xfrm>
            <a:off x="6196012" y="3751057"/>
            <a:ext cx="1585117" cy="915762"/>
          </a:xfrm>
          <a:prstGeom prst="cloud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roscore</a:t>
            </a:r>
            <a:endParaRPr lang="en-US" dirty="0"/>
          </a:p>
        </p:txBody>
      </p:sp>
      <p:cxnSp>
        <p:nvCxnSpPr>
          <p:cNvPr id="34" name="Straight Arrow Connector 33"/>
          <p:cNvCxnSpPr>
            <a:stCxn id="3" idx="0"/>
            <a:endCxn id="33" idx="2"/>
          </p:cNvCxnSpPr>
          <p:nvPr/>
        </p:nvCxnSpPr>
        <p:spPr>
          <a:xfrm>
            <a:off x="2969278" y="4166281"/>
            <a:ext cx="3231651" cy="42657"/>
          </a:xfrm>
          <a:prstGeom prst="straightConnector1">
            <a:avLst/>
          </a:prstGeom>
          <a:ln w="38100">
            <a:headEnd type="arrow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29" idx="3"/>
            <a:endCxn id="91" idx="1"/>
          </p:cNvCxnSpPr>
          <p:nvPr/>
        </p:nvCxnSpPr>
        <p:spPr>
          <a:xfrm>
            <a:off x="5351328" y="2646410"/>
            <a:ext cx="768484" cy="137359"/>
          </a:xfrm>
          <a:prstGeom prst="straightConnector1">
            <a:avLst/>
          </a:prstGeom>
          <a:noFill/>
          <a:ln w="63500" cap="flat" cmpd="sng" algn="ctr">
            <a:solidFill>
              <a:srgbClr val="92D050"/>
            </a:solidFill>
            <a:prstDash val="solid"/>
            <a:headEnd type="triangle" w="med" len="med"/>
            <a:tailEnd type="triangle" w="med" len="med"/>
          </a:ln>
          <a:effectLst/>
        </p:spPr>
      </p:cxnSp>
      <p:pic>
        <p:nvPicPr>
          <p:cNvPr id="53" name="Picture 5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469" y="3254110"/>
            <a:ext cx="539604" cy="639143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91" y="3283830"/>
            <a:ext cx="614025" cy="54187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630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3" grpId="0" animBg="1"/>
      <p:bldP spid="55" grpId="0"/>
      <p:bldP spid="3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687388" y="-350519"/>
            <a:ext cx="8572389" cy="2616199"/>
          </a:xfrm>
        </p:spPr>
        <p:txBody>
          <a:bodyPr/>
          <a:lstStyle/>
          <a:p>
            <a:r>
              <a:rPr lang="en-GB" dirty="0" smtClean="0"/>
              <a:t>THANKS FOR THE ATTENTION!</a:t>
            </a:r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412" y="2286000"/>
            <a:ext cx="43434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4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925" y="10998"/>
            <a:ext cx="10016104" cy="1752599"/>
          </a:xfrm>
        </p:spPr>
        <p:txBody>
          <a:bodyPr/>
          <a:lstStyle/>
          <a:p>
            <a:r>
              <a:rPr lang="en-US" dirty="0" smtClean="0"/>
              <a:t>Why do we need a framework?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17612" y="1828800"/>
            <a:ext cx="8686801" cy="190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77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endParaRPr lang="en-US" sz="16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483925" y="1905000"/>
            <a:ext cx="10016104" cy="4495800"/>
          </a:xfrm>
        </p:spPr>
        <p:txBody>
          <a:bodyPr>
            <a:normAutofit/>
          </a:bodyPr>
          <a:lstStyle/>
          <a:p>
            <a:pPr marL="268288" lvl="1" indent="-268288"/>
            <a:r>
              <a:rPr lang="en-US" sz="2000" dirty="0">
                <a:solidFill>
                  <a:srgbClr val="7030A0"/>
                </a:solidFill>
              </a:rPr>
              <a:t>Various scenarios and platforms</a:t>
            </a:r>
          </a:p>
          <a:p>
            <a:pPr marL="268288" lvl="1" indent="-268288"/>
            <a:r>
              <a:rPr lang="en-US" sz="2000" dirty="0">
                <a:solidFill>
                  <a:srgbClr val="7030A0"/>
                </a:solidFill>
              </a:rPr>
              <a:t>Hardware changes in time</a:t>
            </a:r>
          </a:p>
          <a:p>
            <a:pPr marL="268288" lvl="1" indent="-268288"/>
            <a:r>
              <a:rPr lang="en-US" sz="2000" dirty="0">
                <a:solidFill>
                  <a:srgbClr val="7030A0"/>
                </a:solidFill>
              </a:rPr>
              <a:t>Lots of different sensors</a:t>
            </a:r>
          </a:p>
          <a:p>
            <a:pPr marL="268288" lvl="1" indent="-268288"/>
            <a:r>
              <a:rPr lang="en-US" sz="2000" dirty="0">
                <a:solidFill>
                  <a:srgbClr val="7030A0"/>
                </a:solidFill>
              </a:rPr>
              <a:t>Lack of standards</a:t>
            </a:r>
          </a:p>
          <a:p>
            <a:pPr marL="268288" lvl="1" indent="-268288"/>
            <a:r>
              <a:rPr lang="en-US" sz="2000" dirty="0">
                <a:solidFill>
                  <a:srgbClr val="00B050"/>
                </a:solidFill>
              </a:rPr>
              <a:t>Distributed processing</a:t>
            </a:r>
          </a:p>
          <a:p>
            <a:pPr marL="268288" lvl="1" indent="-268288"/>
            <a:r>
              <a:rPr lang="en-US" sz="2000" dirty="0">
                <a:solidFill>
                  <a:srgbClr val="00B050"/>
                </a:solidFill>
              </a:rPr>
              <a:t>Real-time friendly</a:t>
            </a:r>
          </a:p>
          <a:p>
            <a:pPr marL="268288" lvl="1" indent="-268288"/>
            <a:r>
              <a:rPr lang="en-US" sz="2000" dirty="0">
                <a:solidFill>
                  <a:srgbClr val="00B050"/>
                </a:solidFill>
              </a:rPr>
              <a:t>Algorithms/libraries/code changes in time</a:t>
            </a:r>
          </a:p>
          <a:p>
            <a:pPr marL="268288" lvl="1" indent="-268288"/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Inherent complexity</a:t>
            </a:r>
          </a:p>
          <a:p>
            <a:pPr marL="268288" lvl="1" indent="-268288"/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Distributed development</a:t>
            </a:r>
          </a:p>
          <a:p>
            <a:pPr marL="268288" lvl="1" indent="-268288"/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Short life span of </a:t>
            </a: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projects</a:t>
            </a:r>
            <a:endParaRPr lang="en-US" sz="1600" dirty="0"/>
          </a:p>
          <a:p>
            <a:endParaRPr lang="it-IT" sz="2000" dirty="0"/>
          </a:p>
        </p:txBody>
      </p:sp>
      <p:sp>
        <p:nvSpPr>
          <p:cNvPr id="9" name="Left Brace 8"/>
          <p:cNvSpPr/>
          <p:nvPr/>
        </p:nvSpPr>
        <p:spPr>
          <a:xfrm rot="10800000">
            <a:off x="6950245" y="1745527"/>
            <a:ext cx="701577" cy="1628793"/>
          </a:xfrm>
          <a:prstGeom prst="leftBrace">
            <a:avLst>
              <a:gd name="adj1" fmla="val 8333"/>
              <a:gd name="adj2" fmla="val 51076"/>
            </a:avLst>
          </a:prstGeom>
          <a:ln w="38100">
            <a:solidFill>
              <a:srgbClr val="AA89C5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Straight Arrow Connector 10"/>
          <p:cNvCxnSpPr>
            <a:endCxn id="13" idx="1"/>
          </p:cNvCxnSpPr>
          <p:nvPr/>
        </p:nvCxnSpPr>
        <p:spPr>
          <a:xfrm>
            <a:off x="7725250" y="2541069"/>
            <a:ext cx="1546410" cy="0"/>
          </a:xfrm>
          <a:prstGeom prst="straightConnector1">
            <a:avLst/>
          </a:prstGeom>
          <a:ln w="38100">
            <a:solidFill>
              <a:srgbClr val="AA89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71660" y="2341014"/>
            <a:ext cx="15157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rgbClr val="7030A0"/>
                </a:solidFill>
              </a:rPr>
              <a:t>HARDWARE</a:t>
            </a:r>
            <a:endParaRPr lang="it-IT" sz="2000" dirty="0">
              <a:solidFill>
                <a:srgbClr val="7030A0"/>
              </a:solidFill>
            </a:endParaRPr>
          </a:p>
        </p:txBody>
      </p:sp>
      <p:sp>
        <p:nvSpPr>
          <p:cNvPr id="14" name="Left Brace 13"/>
          <p:cNvSpPr/>
          <p:nvPr/>
        </p:nvSpPr>
        <p:spPr>
          <a:xfrm rot="10800000">
            <a:off x="6926695" y="3457591"/>
            <a:ext cx="701577" cy="1331476"/>
          </a:xfrm>
          <a:prstGeom prst="leftBrace">
            <a:avLst>
              <a:gd name="adj1" fmla="val 8333"/>
              <a:gd name="adj2" fmla="val 51076"/>
            </a:avLst>
          </a:prstGeom>
          <a:ln w="38100">
            <a:solidFill>
              <a:srgbClr val="72CC9B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7746274" y="4104254"/>
            <a:ext cx="1525386" cy="15697"/>
          </a:xfrm>
          <a:prstGeom prst="straightConnector1">
            <a:avLst/>
          </a:prstGeom>
          <a:ln w="38100">
            <a:solidFill>
              <a:srgbClr val="72CC9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271660" y="3904199"/>
            <a:ext cx="145802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000" dirty="0" smtClean="0">
                <a:solidFill>
                  <a:srgbClr val="00B050"/>
                </a:solidFill>
              </a:rPr>
              <a:t>SOFTWARE</a:t>
            </a:r>
            <a:endParaRPr lang="it-IT" sz="2000" dirty="0">
              <a:solidFill>
                <a:srgbClr val="00B050"/>
              </a:solidFill>
            </a:endParaRPr>
          </a:p>
        </p:txBody>
      </p:sp>
      <p:sp>
        <p:nvSpPr>
          <p:cNvPr id="25" name="Left Brace 24"/>
          <p:cNvSpPr/>
          <p:nvPr/>
        </p:nvSpPr>
        <p:spPr>
          <a:xfrm rot="10800000">
            <a:off x="6976530" y="4861586"/>
            <a:ext cx="701577" cy="1331476"/>
          </a:xfrm>
          <a:prstGeom prst="leftBrace">
            <a:avLst>
              <a:gd name="adj1" fmla="val 8333"/>
              <a:gd name="adj2" fmla="val 51076"/>
            </a:avLst>
          </a:prstGeom>
          <a:ln w="38100">
            <a:solidFill>
              <a:srgbClr val="A9302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7796109" y="5508249"/>
            <a:ext cx="1525386" cy="15697"/>
          </a:xfrm>
          <a:prstGeom prst="straightConnector1">
            <a:avLst/>
          </a:prstGeom>
          <a:ln w="38100">
            <a:solidFill>
              <a:srgbClr val="A9302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321495" y="5308194"/>
            <a:ext cx="162320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2000" dirty="0" smtClean="0">
                <a:solidFill>
                  <a:schemeClr val="accent4">
                    <a:lumMod val="75000"/>
                  </a:schemeClr>
                </a:solidFill>
              </a:rPr>
              <a:t>MAINTAINCE</a:t>
            </a:r>
            <a:endParaRPr lang="it-IT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171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9" grpId="0" animBg="1"/>
      <p:bldP spid="13" grpId="0"/>
      <p:bldP spid="14" grpId="0" animBg="1"/>
      <p:bldP spid="16" grpId="0"/>
      <p:bldP spid="25" grpId="0" animBg="1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1012" y="1524000"/>
            <a:ext cx="8915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4000" dirty="0" smtClean="0"/>
              <a:t>“</a:t>
            </a:r>
            <a:r>
              <a:rPr lang="en-US" sz="3600" dirty="0"/>
              <a:t>If data is the bloodstream of your robot, then </a:t>
            </a:r>
            <a:r>
              <a:rPr lang="en-US" sz="3600" dirty="0">
                <a:solidFill>
                  <a:schemeClr val="accent1"/>
                </a:solidFill>
              </a:rPr>
              <a:t>YARP</a:t>
            </a:r>
            <a:r>
              <a:rPr lang="en-US" sz="3600" dirty="0"/>
              <a:t> is the circulatory system</a:t>
            </a:r>
            <a:r>
              <a:rPr lang="en-US" sz="3600" dirty="0" smtClean="0"/>
              <a:t>.</a:t>
            </a:r>
            <a:r>
              <a:rPr lang="en-US" sz="4000" dirty="0" smtClean="0"/>
              <a:t>”</a:t>
            </a:r>
          </a:p>
          <a:p>
            <a:pPr marL="45720" indent="0">
              <a:buNone/>
            </a:pPr>
            <a:r>
              <a:rPr lang="en-US" sz="4000" dirty="0" smtClean="0"/>
              <a:t> [Paul Fitzpatrick]</a:t>
            </a:r>
            <a:endParaRPr lang="en-US" sz="40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483925" y="10998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3999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What is YARP?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169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1012" y="1524000"/>
            <a:ext cx="8915400" cy="4191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4000" dirty="0" smtClean="0"/>
              <a:t>“</a:t>
            </a:r>
            <a:r>
              <a:rPr lang="en-US" sz="3600" dirty="0"/>
              <a:t>We're </a:t>
            </a:r>
            <a:r>
              <a:rPr lang="en-US" sz="3600" b="1" dirty="0"/>
              <a:t>not</a:t>
            </a:r>
            <a:r>
              <a:rPr lang="en-US" sz="3600" dirty="0"/>
              <a:t> out for world domination</a:t>
            </a:r>
            <a:r>
              <a:rPr lang="en-US" sz="3600" dirty="0" smtClean="0"/>
              <a:t>.</a:t>
            </a:r>
            <a:r>
              <a:rPr lang="en-US" sz="4000" dirty="0" smtClean="0"/>
              <a:t>”</a:t>
            </a:r>
          </a:p>
          <a:p>
            <a:pPr marL="45720" indent="0">
              <a:buNone/>
            </a:pPr>
            <a:r>
              <a:rPr lang="en-US" sz="4000" dirty="0" smtClean="0"/>
              <a:t> [Paul Fitzpatrick]</a:t>
            </a:r>
            <a:endParaRPr lang="en-US" sz="40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483925" y="10998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3999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What is YARP?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6893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7932" y="1665989"/>
            <a:ext cx="8915400" cy="1991611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 smtClean="0"/>
              <a:t>YARP is a 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middleware</a:t>
            </a:r>
            <a:r>
              <a:rPr lang="en-US" sz="2400" dirty="0" smtClean="0"/>
              <a:t> aimed to ease the development of 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high level application </a:t>
            </a:r>
            <a:r>
              <a:rPr lang="en-US" sz="2400" dirty="0" smtClean="0"/>
              <a:t>for 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robots</a:t>
            </a:r>
            <a:r>
              <a:rPr lang="en-US" sz="2400" dirty="0" smtClean="0"/>
              <a:t> with a strong focus on </a:t>
            </a:r>
            <a:r>
              <a:rPr lang="en-US" sz="2400" dirty="0" smtClean="0">
                <a:solidFill>
                  <a:srgbClr val="00B050"/>
                </a:solidFill>
              </a:rPr>
              <a:t>modularity</a:t>
            </a:r>
            <a:r>
              <a:rPr lang="en-US" sz="2400" dirty="0" smtClean="0"/>
              <a:t>, </a:t>
            </a:r>
            <a:r>
              <a:rPr lang="en-US" sz="2400" dirty="0" smtClean="0">
                <a:solidFill>
                  <a:srgbClr val="00B050"/>
                </a:solidFill>
              </a:rPr>
              <a:t>code re-usage, flexibility </a:t>
            </a:r>
            <a:r>
              <a:rPr lang="en-US" sz="2400" dirty="0" smtClean="0"/>
              <a:t>and </a:t>
            </a:r>
            <a:r>
              <a:rPr lang="en-US" sz="2400" dirty="0" err="1" smtClean="0">
                <a:solidFill>
                  <a:srgbClr val="00B050"/>
                </a:solidFill>
              </a:rPr>
              <a:t>hw</a:t>
            </a:r>
            <a:r>
              <a:rPr lang="en-US" sz="2400" dirty="0" smtClean="0">
                <a:solidFill>
                  <a:srgbClr val="00B050"/>
                </a:solidFill>
              </a:rPr>
              <a:t>/</a:t>
            </a:r>
            <a:r>
              <a:rPr lang="en-US" sz="2400" dirty="0" err="1" smtClean="0">
                <a:solidFill>
                  <a:srgbClr val="00B050"/>
                </a:solidFill>
              </a:rPr>
              <a:t>sw</a:t>
            </a:r>
            <a:r>
              <a:rPr lang="en-US" sz="2400" dirty="0" smtClean="0">
                <a:solidFill>
                  <a:srgbClr val="00B050"/>
                </a:solidFill>
              </a:rPr>
              <a:t> abstraction</a:t>
            </a:r>
            <a:r>
              <a:rPr lang="en-US" sz="2400" dirty="0" smtClean="0"/>
              <a:t>.</a:t>
            </a:r>
          </a:p>
          <a:p>
            <a:pPr marL="45720" indent="0">
              <a:buNone/>
            </a:pPr>
            <a:endParaRPr lang="en-US" sz="2400" dirty="0"/>
          </a:p>
        </p:txBody>
      </p:sp>
      <p:sp>
        <p:nvSpPr>
          <p:cNvPr id="5" name="Line Callout 2 4"/>
          <p:cNvSpPr/>
          <p:nvPr/>
        </p:nvSpPr>
        <p:spPr>
          <a:xfrm>
            <a:off x="2877184" y="3764929"/>
            <a:ext cx="7239000" cy="1752600"/>
          </a:xfrm>
          <a:prstGeom prst="borderCallout2">
            <a:avLst>
              <a:gd name="adj1" fmla="val 48490"/>
              <a:gd name="adj2" fmla="val -1680"/>
              <a:gd name="adj3" fmla="val 49532"/>
              <a:gd name="adj4" fmla="val -11480"/>
              <a:gd name="adj5" fmla="val -89413"/>
              <a:gd name="adj6" fmla="val 2256"/>
            </a:avLst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Homogeneous set of libraries, GUIs, tools, </a:t>
            </a:r>
            <a:endParaRPr lang="en-US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debug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run </a:t>
            </a: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facilities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483925" y="10998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3999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What is YARP?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957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7932" y="1665989"/>
            <a:ext cx="8915400" cy="1991611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 smtClean="0"/>
              <a:t>YARP is a 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middleware</a:t>
            </a:r>
            <a:r>
              <a:rPr lang="en-US" sz="2400" dirty="0" smtClean="0"/>
              <a:t> aimed to ease the development of 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high level application </a:t>
            </a:r>
            <a:r>
              <a:rPr lang="en-US" sz="2400" dirty="0" smtClean="0"/>
              <a:t>for 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robots</a:t>
            </a:r>
            <a:r>
              <a:rPr lang="en-US" sz="2400" dirty="0" smtClean="0"/>
              <a:t> with a strong focus on </a:t>
            </a:r>
            <a:r>
              <a:rPr lang="en-US" sz="2400" dirty="0" smtClean="0">
                <a:solidFill>
                  <a:srgbClr val="00B050"/>
                </a:solidFill>
              </a:rPr>
              <a:t>modularity</a:t>
            </a:r>
            <a:r>
              <a:rPr lang="en-US" sz="2400" dirty="0" smtClean="0"/>
              <a:t>, </a:t>
            </a:r>
            <a:r>
              <a:rPr lang="en-US" sz="2400" dirty="0" smtClean="0">
                <a:solidFill>
                  <a:srgbClr val="00B050"/>
                </a:solidFill>
              </a:rPr>
              <a:t>code re-usage, flexibility </a:t>
            </a:r>
            <a:r>
              <a:rPr lang="en-US" sz="2400" dirty="0" smtClean="0"/>
              <a:t>and </a:t>
            </a:r>
            <a:r>
              <a:rPr lang="en-US" sz="2400" dirty="0" err="1" smtClean="0">
                <a:solidFill>
                  <a:srgbClr val="00B050"/>
                </a:solidFill>
              </a:rPr>
              <a:t>hw</a:t>
            </a:r>
            <a:r>
              <a:rPr lang="en-US" sz="2400" dirty="0" smtClean="0">
                <a:solidFill>
                  <a:srgbClr val="00B050"/>
                </a:solidFill>
              </a:rPr>
              <a:t>/</a:t>
            </a:r>
            <a:r>
              <a:rPr lang="en-US" sz="2400" dirty="0" err="1" smtClean="0">
                <a:solidFill>
                  <a:srgbClr val="00B050"/>
                </a:solidFill>
              </a:rPr>
              <a:t>sw</a:t>
            </a:r>
            <a:r>
              <a:rPr lang="en-US" sz="2400" dirty="0" smtClean="0">
                <a:solidFill>
                  <a:srgbClr val="00B050"/>
                </a:solidFill>
              </a:rPr>
              <a:t> abstraction</a:t>
            </a:r>
            <a:r>
              <a:rPr lang="en-US" sz="2400" dirty="0" smtClean="0"/>
              <a:t>.</a:t>
            </a:r>
          </a:p>
          <a:p>
            <a:pPr marL="45720" indent="0">
              <a:buNone/>
            </a:pPr>
            <a:endParaRPr lang="en-US" sz="24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483925" y="10998"/>
            <a:ext cx="10016104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3999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What is YARP?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37932" y="3302401"/>
            <a:ext cx="8915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buNone/>
            </a:pPr>
            <a:r>
              <a:rPr lang="en-US" sz="2400" dirty="0"/>
              <a:t>YARP has been designed to support building robot control systems as 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collection of executables</a:t>
            </a:r>
            <a:r>
              <a:rPr lang="en-US" sz="2400" dirty="0"/>
              <a:t> communicating in a </a:t>
            </a:r>
            <a:r>
              <a:rPr lang="en-US" sz="2400" dirty="0">
                <a:solidFill>
                  <a:srgbClr val="00B050"/>
                </a:solidFill>
              </a:rPr>
              <a:t>peer-to-peer</a:t>
            </a:r>
            <a:r>
              <a:rPr lang="en-US" sz="2400" dirty="0"/>
              <a:t> way, with an </a:t>
            </a:r>
            <a:r>
              <a:rPr lang="en-US" sz="2400" dirty="0">
                <a:solidFill>
                  <a:srgbClr val="A93023"/>
                </a:solidFill>
              </a:rPr>
              <a:t>extensible</a:t>
            </a:r>
            <a:r>
              <a:rPr lang="en-US" sz="2400" dirty="0"/>
              <a:t> types of connections  (</a:t>
            </a:r>
            <a:r>
              <a:rPr lang="en-US" sz="2400" dirty="0" err="1"/>
              <a:t>tcp</a:t>
            </a:r>
            <a:r>
              <a:rPr lang="en-US" sz="2400" dirty="0"/>
              <a:t>, </a:t>
            </a:r>
            <a:r>
              <a:rPr lang="en-US" sz="2400" dirty="0" err="1"/>
              <a:t>udp</a:t>
            </a:r>
            <a:r>
              <a:rPr lang="en-US" sz="2400" dirty="0"/>
              <a:t>, multicast, local, MPI, </a:t>
            </a:r>
            <a:r>
              <a:rPr lang="en-US" sz="2400" dirty="0" err="1"/>
              <a:t>mjpg</a:t>
            </a:r>
            <a:r>
              <a:rPr lang="en-US" sz="2400" dirty="0"/>
              <a:t>, XML/RPC, </a:t>
            </a:r>
            <a:r>
              <a:rPr lang="en-US" sz="2400" dirty="0" err="1"/>
              <a:t>tcpros</a:t>
            </a:r>
            <a:r>
              <a:rPr lang="en-US" sz="2400" dirty="0"/>
              <a:t>, ...). </a:t>
            </a:r>
          </a:p>
          <a:p>
            <a:pPr marL="45720" indent="0">
              <a:buNone/>
            </a:pPr>
            <a:r>
              <a:rPr lang="en-US" sz="2400" dirty="0"/>
              <a:t>The strategic goal of this kind of design is to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increase the longevity of robot software projects</a:t>
            </a:r>
            <a:r>
              <a:rPr lang="en-US" sz="2400" dirty="0"/>
              <a:t>.</a:t>
            </a:r>
          </a:p>
          <a:p>
            <a:endParaRPr lang="it-IT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55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04" t="-1" r="1262" b="1438"/>
          <a:stretch/>
        </p:blipFill>
        <p:spPr>
          <a:xfrm>
            <a:off x="9322002" y="1267329"/>
            <a:ext cx="2745441" cy="2077631"/>
          </a:xfrm>
          <a:prstGeom prst="rect">
            <a:avLst/>
          </a:prstGeom>
        </p:spPr>
      </p:pic>
      <p:sp>
        <p:nvSpPr>
          <p:cNvPr id="50" name="CustomShape 5"/>
          <p:cNvSpPr/>
          <p:nvPr/>
        </p:nvSpPr>
        <p:spPr>
          <a:xfrm>
            <a:off x="6180882" y="2425318"/>
            <a:ext cx="2050304" cy="5241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81646" tIns="40823" rIns="81646" bIns="40823"/>
          <a:lstStyle/>
          <a:p>
            <a:pPr>
              <a:lnSpc>
                <a:spcPct val="100000"/>
              </a:lnSpc>
            </a:pPr>
            <a:r>
              <a:rPr lang="it-IT" sz="2903" spc="-1" dirty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Real </a:t>
            </a:r>
            <a:r>
              <a:rPr lang="it-IT" sz="2903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robot</a:t>
            </a:r>
            <a:endParaRPr sz="1633" dirty="0"/>
          </a:p>
        </p:txBody>
      </p:sp>
      <p:pic>
        <p:nvPicPr>
          <p:cNvPr id="52" name="Picture 51"/>
          <p:cNvPicPr/>
          <p:nvPr/>
        </p:nvPicPr>
        <p:blipFill rotWithShape="1">
          <a:blip r:embed="rId4"/>
          <a:srcRect l="9030" r="30668"/>
          <a:stretch/>
        </p:blipFill>
        <p:spPr>
          <a:xfrm>
            <a:off x="9300701" y="3935138"/>
            <a:ext cx="2766742" cy="2001956"/>
          </a:xfrm>
          <a:prstGeom prst="rect">
            <a:avLst/>
          </a:prstGeom>
          <a:ln>
            <a:noFill/>
          </a:ln>
        </p:spPr>
      </p:pic>
      <p:sp>
        <p:nvSpPr>
          <p:cNvPr id="54" name="CustomShape 7"/>
          <p:cNvSpPr/>
          <p:nvPr/>
        </p:nvSpPr>
        <p:spPr>
          <a:xfrm>
            <a:off x="6184385" y="4674031"/>
            <a:ext cx="1943837" cy="5241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81646" tIns="40823" rIns="81646" bIns="40823"/>
          <a:lstStyle/>
          <a:p>
            <a:pPr>
              <a:lnSpc>
                <a:spcPct val="100000"/>
              </a:lnSpc>
            </a:pPr>
            <a:r>
              <a:rPr lang="it-IT" sz="2903" spc="-1" dirty="0" smtClean="0">
                <a:solidFill>
                  <a:srgbClr val="616365"/>
                </a:solidFill>
                <a:uFill>
                  <a:solidFill>
                    <a:srgbClr val="FFFFFF"/>
                  </a:solidFill>
                </a:uFill>
                <a:latin typeface="Bliss Pro Light"/>
              </a:rPr>
              <a:t>Simulator</a:t>
            </a:r>
            <a:endParaRPr sz="1633" dirty="0"/>
          </a:p>
        </p:txBody>
      </p:sp>
      <p:grpSp>
        <p:nvGrpSpPr>
          <p:cNvPr id="16" name="Group 15"/>
          <p:cNvGrpSpPr/>
          <p:nvPr/>
        </p:nvGrpSpPr>
        <p:grpSpPr>
          <a:xfrm>
            <a:off x="1488779" y="2647130"/>
            <a:ext cx="4171885" cy="1621123"/>
            <a:chOff x="1714479" y="1451118"/>
            <a:chExt cx="5645915" cy="2193906"/>
          </a:xfrm>
        </p:grpSpPr>
        <p:grpSp>
          <p:nvGrpSpPr>
            <p:cNvPr id="17" name="Group 16"/>
            <p:cNvGrpSpPr/>
            <p:nvPr/>
          </p:nvGrpSpPr>
          <p:grpSpPr>
            <a:xfrm>
              <a:off x="1714479" y="1860306"/>
              <a:ext cx="1444651" cy="980675"/>
              <a:chOff x="1714479" y="4181250"/>
              <a:chExt cx="1444651" cy="980675"/>
            </a:xfrm>
          </p:grpSpPr>
          <p:sp>
            <p:nvSpPr>
              <p:cNvPr id="61" name="Cloud 60"/>
              <p:cNvSpPr/>
              <p:nvPr/>
            </p:nvSpPr>
            <p:spPr bwMode="auto">
              <a:xfrm>
                <a:off x="1714479" y="4181250"/>
                <a:ext cx="1444651" cy="980675"/>
              </a:xfrm>
              <a:prstGeom prst="cloud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62" name="Oval 23"/>
              <p:cNvSpPr>
                <a:spLocks noChangeArrowheads="1"/>
              </p:cNvSpPr>
              <p:nvPr/>
            </p:nvSpPr>
            <p:spPr bwMode="auto">
              <a:xfrm>
                <a:off x="1867706" y="4466728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3" name="Oval 24"/>
              <p:cNvSpPr>
                <a:spLocks noChangeArrowheads="1"/>
              </p:cNvSpPr>
              <p:nvPr/>
            </p:nvSpPr>
            <p:spPr bwMode="auto">
              <a:xfrm>
                <a:off x="2336350" y="4765491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4" name="Oval 25"/>
              <p:cNvSpPr>
                <a:spLocks noChangeArrowheads="1"/>
              </p:cNvSpPr>
              <p:nvPr/>
            </p:nvSpPr>
            <p:spPr bwMode="auto">
              <a:xfrm>
                <a:off x="2648781" y="4317347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65" name="AutoShape 33"/>
              <p:cNvCxnSpPr>
                <a:cxnSpLocks noChangeShapeType="1"/>
                <a:stCxn id="62" idx="5"/>
                <a:endCxn id="63" idx="2"/>
              </p:cNvCxnSpPr>
              <p:nvPr/>
            </p:nvCxnSpPr>
            <p:spPr bwMode="auto">
              <a:xfrm>
                <a:off x="2134574" y="4721921"/>
                <a:ext cx="201778" cy="192950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66" name="AutoShape 34"/>
              <p:cNvCxnSpPr>
                <a:cxnSpLocks noChangeShapeType="1"/>
                <a:stCxn id="63" idx="7"/>
                <a:endCxn id="64" idx="4"/>
              </p:cNvCxnSpPr>
              <p:nvPr/>
            </p:nvCxnSpPr>
            <p:spPr bwMode="auto">
              <a:xfrm rot="5400000" flipH="1" flipV="1">
                <a:off x="2607443" y="4611693"/>
                <a:ext cx="193134" cy="201970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67" name="AutoShape 35"/>
              <p:cNvCxnSpPr>
                <a:cxnSpLocks noChangeShapeType="1"/>
                <a:stCxn id="64" idx="2"/>
                <a:endCxn id="62" idx="6"/>
              </p:cNvCxnSpPr>
              <p:nvPr/>
            </p:nvCxnSpPr>
            <p:spPr bwMode="auto">
              <a:xfrm flipH="1">
                <a:off x="2179052" y="4466728"/>
                <a:ext cx="468645" cy="149382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</p:grpSp>
        <p:grpSp>
          <p:nvGrpSpPr>
            <p:cNvPr id="18" name="Group 17"/>
            <p:cNvGrpSpPr/>
            <p:nvPr/>
          </p:nvGrpSpPr>
          <p:grpSpPr>
            <a:xfrm>
              <a:off x="5652120" y="2251779"/>
              <a:ext cx="1708274" cy="1166530"/>
              <a:chOff x="5652120" y="4572723"/>
              <a:chExt cx="1708274" cy="1166530"/>
            </a:xfrm>
          </p:grpSpPr>
          <p:sp>
            <p:nvSpPr>
              <p:cNvPr id="43" name="Cloud 42"/>
              <p:cNvSpPr/>
              <p:nvPr/>
            </p:nvSpPr>
            <p:spPr bwMode="auto">
              <a:xfrm>
                <a:off x="5652120" y="4572723"/>
                <a:ext cx="1708274" cy="1166530"/>
              </a:xfrm>
              <a:prstGeom prst="cloud">
                <a:avLst/>
              </a:prstGeom>
              <a:solidFill>
                <a:schemeClr val="accent2">
                  <a:lumMod val="5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46" name="Oval 26"/>
              <p:cNvSpPr>
                <a:spLocks noChangeArrowheads="1"/>
              </p:cNvSpPr>
              <p:nvPr/>
            </p:nvSpPr>
            <p:spPr bwMode="auto">
              <a:xfrm>
                <a:off x="5961860" y="5096042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Oval 27"/>
              <p:cNvSpPr>
                <a:spLocks noChangeArrowheads="1"/>
              </p:cNvSpPr>
              <p:nvPr/>
            </p:nvSpPr>
            <p:spPr bwMode="auto">
              <a:xfrm>
                <a:off x="6274291" y="4797280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" name="Oval 28"/>
              <p:cNvSpPr>
                <a:spLocks noChangeArrowheads="1"/>
              </p:cNvSpPr>
              <p:nvPr/>
            </p:nvSpPr>
            <p:spPr bwMode="auto">
              <a:xfrm>
                <a:off x="6430506" y="5245423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" name="Oval 29"/>
              <p:cNvSpPr>
                <a:spLocks noChangeArrowheads="1"/>
              </p:cNvSpPr>
              <p:nvPr/>
            </p:nvSpPr>
            <p:spPr bwMode="auto">
              <a:xfrm>
                <a:off x="6742936" y="4797280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57" name="AutoShape 36"/>
              <p:cNvCxnSpPr>
                <a:cxnSpLocks noChangeShapeType="1"/>
                <a:stCxn id="46" idx="6"/>
                <a:endCxn id="48" idx="2"/>
              </p:cNvCxnSpPr>
              <p:nvPr/>
            </p:nvCxnSpPr>
            <p:spPr bwMode="auto">
              <a:xfrm>
                <a:off x="6273205" y="5245423"/>
                <a:ext cx="157300" cy="149382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8" name="AutoShape 37"/>
              <p:cNvCxnSpPr>
                <a:cxnSpLocks noChangeShapeType="1"/>
                <a:stCxn id="48" idx="7"/>
                <a:endCxn id="51" idx="3"/>
              </p:cNvCxnSpPr>
              <p:nvPr/>
            </p:nvCxnSpPr>
            <p:spPr bwMode="auto">
              <a:xfrm flipV="1">
                <a:off x="6697372" y="5052474"/>
                <a:ext cx="91126" cy="236520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59" name="AutoShape 38"/>
              <p:cNvCxnSpPr>
                <a:cxnSpLocks noChangeShapeType="1"/>
                <a:stCxn id="46" idx="0"/>
                <a:endCxn id="47" idx="2"/>
              </p:cNvCxnSpPr>
              <p:nvPr/>
            </p:nvCxnSpPr>
            <p:spPr bwMode="auto">
              <a:xfrm rot="5400000" flipH="1" flipV="1">
                <a:off x="6121493" y="4943244"/>
                <a:ext cx="149381" cy="156216"/>
              </a:xfrm>
              <a:prstGeom prst="curvedConnector2">
                <a:avLst/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60" name="AutoShape 39"/>
              <p:cNvCxnSpPr>
                <a:cxnSpLocks noChangeShapeType="1"/>
                <a:stCxn id="51" idx="2"/>
                <a:endCxn id="47" idx="6"/>
              </p:cNvCxnSpPr>
              <p:nvPr/>
            </p:nvCxnSpPr>
            <p:spPr bwMode="auto">
              <a:xfrm flipH="1">
                <a:off x="6585634" y="4946661"/>
                <a:ext cx="156214" cy="1036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</p:grpSp>
        <p:grpSp>
          <p:nvGrpSpPr>
            <p:cNvPr id="19" name="Group 18"/>
            <p:cNvGrpSpPr/>
            <p:nvPr/>
          </p:nvGrpSpPr>
          <p:grpSpPr>
            <a:xfrm>
              <a:off x="3147276" y="2476336"/>
              <a:ext cx="1708274" cy="1168688"/>
              <a:chOff x="3147276" y="2476336"/>
              <a:chExt cx="1708274" cy="1168688"/>
            </a:xfrm>
          </p:grpSpPr>
          <p:sp>
            <p:nvSpPr>
              <p:cNvPr id="33" name="Cloud 32"/>
              <p:cNvSpPr/>
              <p:nvPr/>
            </p:nvSpPr>
            <p:spPr bwMode="auto">
              <a:xfrm>
                <a:off x="3147276" y="2476336"/>
                <a:ext cx="1708274" cy="1168688"/>
              </a:xfrm>
              <a:prstGeom prst="cloud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34" name="Oval 26"/>
              <p:cNvSpPr>
                <a:spLocks noChangeArrowheads="1"/>
              </p:cNvSpPr>
              <p:nvPr/>
            </p:nvSpPr>
            <p:spPr bwMode="auto">
              <a:xfrm>
                <a:off x="3431764" y="3001260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" name="Oval 27"/>
              <p:cNvSpPr>
                <a:spLocks noChangeArrowheads="1"/>
              </p:cNvSpPr>
              <p:nvPr/>
            </p:nvSpPr>
            <p:spPr bwMode="auto">
              <a:xfrm>
                <a:off x="3750635" y="2727189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" name="Oval 28"/>
              <p:cNvSpPr>
                <a:spLocks noChangeArrowheads="1"/>
              </p:cNvSpPr>
              <p:nvPr/>
            </p:nvSpPr>
            <p:spPr bwMode="auto">
              <a:xfrm>
                <a:off x="3900407" y="3150641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" name="Oval 29"/>
              <p:cNvSpPr>
                <a:spLocks noChangeArrowheads="1"/>
              </p:cNvSpPr>
              <p:nvPr/>
            </p:nvSpPr>
            <p:spPr bwMode="auto">
              <a:xfrm>
                <a:off x="4212838" y="2702497"/>
                <a:ext cx="312430" cy="298762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38" name="AutoShape 36"/>
              <p:cNvCxnSpPr>
                <a:cxnSpLocks noChangeShapeType="1"/>
                <a:stCxn id="34" idx="6"/>
                <a:endCxn id="36" idx="2"/>
              </p:cNvCxnSpPr>
              <p:nvPr/>
            </p:nvCxnSpPr>
            <p:spPr bwMode="auto">
              <a:xfrm>
                <a:off x="3743108" y="3150641"/>
                <a:ext cx="157300" cy="149382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39" name="AutoShape 37"/>
              <p:cNvCxnSpPr>
                <a:cxnSpLocks noChangeShapeType="1"/>
                <a:stCxn id="36" idx="7"/>
                <a:endCxn id="37" idx="3"/>
              </p:cNvCxnSpPr>
              <p:nvPr/>
            </p:nvCxnSpPr>
            <p:spPr bwMode="auto">
              <a:xfrm flipV="1">
                <a:off x="4167276" y="2957690"/>
                <a:ext cx="91126" cy="236520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40" name="AutoShape 38"/>
              <p:cNvCxnSpPr>
                <a:cxnSpLocks noChangeShapeType="1"/>
                <a:stCxn id="34" idx="0"/>
                <a:endCxn id="35" idx="2"/>
              </p:cNvCxnSpPr>
              <p:nvPr/>
            </p:nvCxnSpPr>
            <p:spPr bwMode="auto">
              <a:xfrm rot="5400000" flipH="1" flipV="1">
                <a:off x="3606962" y="2857589"/>
                <a:ext cx="124689" cy="162656"/>
              </a:xfrm>
              <a:prstGeom prst="curvedConnector2">
                <a:avLst/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41" name="AutoShape 39"/>
              <p:cNvCxnSpPr>
                <a:cxnSpLocks noChangeShapeType="1"/>
                <a:stCxn id="37" idx="2"/>
                <a:endCxn id="35" idx="6"/>
              </p:cNvCxnSpPr>
              <p:nvPr/>
            </p:nvCxnSpPr>
            <p:spPr bwMode="auto">
              <a:xfrm rot="10800000" flipV="1">
                <a:off x="4063064" y="2851879"/>
                <a:ext cx="149775" cy="24692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20" name="Curved Connector 64"/>
            <p:cNvCxnSpPr>
              <a:cxnSpLocks noChangeShapeType="1"/>
              <a:stCxn id="63" idx="4"/>
              <a:endCxn id="34" idx="2"/>
            </p:cNvCxnSpPr>
            <p:nvPr/>
          </p:nvCxnSpPr>
          <p:spPr bwMode="auto">
            <a:xfrm rot="16200000" flipH="1">
              <a:off x="2758499" y="2477376"/>
              <a:ext cx="407330" cy="939197"/>
            </a:xfrm>
            <a:prstGeom prst="curvedConnector2">
              <a:avLst/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21" name="Curved Connector 66"/>
            <p:cNvCxnSpPr>
              <a:cxnSpLocks noChangeShapeType="1"/>
              <a:stCxn id="28" idx="2"/>
              <a:endCxn id="35" idx="0"/>
            </p:cNvCxnSpPr>
            <p:nvPr/>
          </p:nvCxnSpPr>
          <p:spPr bwMode="auto">
            <a:xfrm rot="10800000" flipV="1">
              <a:off x="3906850" y="2209959"/>
              <a:ext cx="531386" cy="517230"/>
            </a:xfrm>
            <a:prstGeom prst="curvedConnector2">
              <a:avLst/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22" name="Curved Connector 68"/>
            <p:cNvCxnSpPr>
              <a:cxnSpLocks noChangeShapeType="1"/>
              <a:stCxn id="36" idx="4"/>
              <a:endCxn id="46" idx="3"/>
            </p:cNvCxnSpPr>
            <p:nvPr/>
          </p:nvCxnSpPr>
          <p:spPr bwMode="auto">
            <a:xfrm rot="5400000" flipH="1" flipV="1">
              <a:off x="4822471" y="2264259"/>
              <a:ext cx="419295" cy="1950993"/>
            </a:xfrm>
            <a:prstGeom prst="curvedConnector3">
              <a:avLst>
                <a:gd name="adj1" fmla="val -56012"/>
              </a:avLst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23" name="Shape 70"/>
            <p:cNvCxnSpPr>
              <a:cxnSpLocks noChangeShapeType="1"/>
              <a:endCxn id="47" idx="1"/>
            </p:cNvCxnSpPr>
            <p:nvPr/>
          </p:nvCxnSpPr>
          <p:spPr bwMode="auto">
            <a:xfrm flipV="1">
              <a:off x="4525268" y="2520089"/>
              <a:ext cx="1794777" cy="320893"/>
            </a:xfrm>
            <a:prstGeom prst="curvedConnector4">
              <a:avLst>
                <a:gd name="adj1" fmla="val 38960"/>
                <a:gd name="adj2" fmla="val 213040"/>
              </a:avLst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24" name="Curved Connector 62"/>
            <p:cNvCxnSpPr>
              <a:cxnSpLocks noChangeShapeType="1"/>
              <a:stCxn id="64" idx="7"/>
              <a:endCxn id="29" idx="2"/>
            </p:cNvCxnSpPr>
            <p:nvPr/>
          </p:nvCxnSpPr>
          <p:spPr bwMode="auto">
            <a:xfrm rot="5400000" flipH="1" flipV="1">
              <a:off x="3496396" y="1254530"/>
              <a:ext cx="204686" cy="1366565"/>
            </a:xfrm>
            <a:prstGeom prst="curvedConnector2">
              <a:avLst/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grpSp>
          <p:nvGrpSpPr>
            <p:cNvPr id="25" name="Group 24"/>
            <p:cNvGrpSpPr/>
            <p:nvPr/>
          </p:nvGrpSpPr>
          <p:grpSpPr>
            <a:xfrm>
              <a:off x="3989671" y="1451118"/>
              <a:ext cx="1373473" cy="1061081"/>
              <a:chOff x="3989671" y="1451118"/>
              <a:chExt cx="1373473" cy="1061081"/>
            </a:xfrm>
          </p:grpSpPr>
          <p:sp>
            <p:nvSpPr>
              <p:cNvPr id="27" name="Cloud 26"/>
              <p:cNvSpPr/>
              <p:nvPr/>
            </p:nvSpPr>
            <p:spPr bwMode="auto">
              <a:xfrm>
                <a:off x="3989671" y="1451118"/>
                <a:ext cx="1373473" cy="1061081"/>
              </a:xfrm>
              <a:prstGeom prst="cloud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28" name="Oval 26"/>
              <p:cNvSpPr>
                <a:spLocks noChangeArrowheads="1"/>
              </p:cNvSpPr>
              <p:nvPr/>
            </p:nvSpPr>
            <p:spPr bwMode="auto">
              <a:xfrm>
                <a:off x="4438235" y="2052279"/>
                <a:ext cx="312430" cy="315360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" name="Oval 27"/>
              <p:cNvSpPr>
                <a:spLocks noChangeArrowheads="1"/>
              </p:cNvSpPr>
              <p:nvPr/>
            </p:nvSpPr>
            <p:spPr bwMode="auto">
              <a:xfrm>
                <a:off x="4282022" y="1677788"/>
                <a:ext cx="312430" cy="315360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" name="Oval 29"/>
              <p:cNvSpPr>
                <a:spLocks noChangeArrowheads="1"/>
              </p:cNvSpPr>
              <p:nvPr/>
            </p:nvSpPr>
            <p:spPr bwMode="auto">
              <a:xfrm>
                <a:off x="4750665" y="1677788"/>
                <a:ext cx="312430" cy="315360"/>
              </a:xfrm>
              <a:prstGeom prst="ellipse">
                <a:avLst/>
              </a:prstGeom>
              <a:solidFill>
                <a:srgbClr val="CCCCCC"/>
              </a:solidFill>
              <a:ln w="108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31" name="Straight Arrow Connector 72"/>
              <p:cNvCxnSpPr>
                <a:cxnSpLocks noChangeShapeType="1"/>
                <a:stCxn id="30" idx="3"/>
                <a:endCxn id="28" idx="7"/>
              </p:cNvCxnSpPr>
              <p:nvPr/>
            </p:nvCxnSpPr>
            <p:spPr bwMode="auto">
              <a:xfrm rot="5400000">
                <a:off x="4674917" y="1976959"/>
                <a:ext cx="151496" cy="91509"/>
              </a:xfrm>
              <a:prstGeom prst="straightConnector1">
                <a:avLst/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32" name="Curved Connector 75"/>
              <p:cNvCxnSpPr>
                <a:cxnSpLocks noChangeShapeType="1"/>
                <a:stCxn id="29" idx="6"/>
                <a:endCxn id="30" idx="2"/>
              </p:cNvCxnSpPr>
              <p:nvPr/>
            </p:nvCxnSpPr>
            <p:spPr bwMode="auto">
              <a:xfrm>
                <a:off x="4594451" y="1835468"/>
                <a:ext cx="156214" cy="1096"/>
              </a:xfrm>
              <a:prstGeom prst="curvedConnector3">
                <a:avLst>
                  <a:gd name="adj1" fmla="val 50000"/>
                </a:avLst>
              </a:prstGeom>
              <a:noFill/>
              <a:ln w="10800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26" name="Shape 79"/>
            <p:cNvCxnSpPr>
              <a:cxnSpLocks noChangeShapeType="1"/>
              <a:stCxn id="30" idx="6"/>
              <a:endCxn id="47" idx="0"/>
            </p:cNvCxnSpPr>
            <p:nvPr/>
          </p:nvCxnSpPr>
          <p:spPr bwMode="auto">
            <a:xfrm>
              <a:off x="5063094" y="1835470"/>
              <a:ext cx="1367412" cy="640866"/>
            </a:xfrm>
            <a:prstGeom prst="curvedConnector2">
              <a:avLst/>
            </a:prstGeom>
            <a:noFill/>
            <a:ln w="10800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947" y="4246322"/>
            <a:ext cx="539604" cy="6391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824" y="2126006"/>
            <a:ext cx="614025" cy="541877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479" y="4043793"/>
            <a:ext cx="530181" cy="530181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738" y="3669741"/>
            <a:ext cx="539604" cy="639143"/>
          </a:xfrm>
          <a:prstGeom prst="rect">
            <a:avLst/>
          </a:prstGeom>
        </p:spPr>
      </p:pic>
      <p:sp>
        <p:nvSpPr>
          <p:cNvPr id="70" name="Title 1"/>
          <p:cNvSpPr>
            <a:spLocks noGrp="1"/>
          </p:cNvSpPr>
          <p:nvPr>
            <p:ph type="title"/>
          </p:nvPr>
        </p:nvSpPr>
        <p:spPr>
          <a:xfrm>
            <a:off x="1483925" y="10998"/>
            <a:ext cx="10016104" cy="1752599"/>
          </a:xfrm>
        </p:spPr>
        <p:txBody>
          <a:bodyPr/>
          <a:lstStyle/>
          <a:p>
            <a:r>
              <a:rPr lang="en-US" dirty="0" smtClean="0"/>
              <a:t>Typical application</a:t>
            </a:r>
            <a:endParaRPr lang="en-US" dirty="0"/>
          </a:p>
        </p:txBody>
      </p:sp>
      <p:sp>
        <p:nvSpPr>
          <p:cNvPr id="10" name="Bent Arrow 9"/>
          <p:cNvSpPr/>
          <p:nvPr/>
        </p:nvSpPr>
        <p:spPr>
          <a:xfrm>
            <a:off x="5203608" y="1852387"/>
            <a:ext cx="4004852" cy="1273079"/>
          </a:xfrm>
          <a:prstGeom prst="bentArrow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71" name="Bent Arrow 70"/>
          <p:cNvSpPr/>
          <p:nvPr/>
        </p:nvSpPr>
        <p:spPr>
          <a:xfrm flipV="1">
            <a:off x="5170743" y="4316011"/>
            <a:ext cx="4004852" cy="1448711"/>
          </a:xfrm>
          <a:prstGeom prst="bentArrow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2070245" y="5121862"/>
            <a:ext cx="230861" cy="233026"/>
          </a:xfrm>
          <a:prstGeom prst="ellipse">
            <a:avLst/>
          </a:prstGeom>
          <a:solidFill>
            <a:srgbClr val="CCCCCC"/>
          </a:solidFill>
          <a:ln w="10800">
            <a:solidFill>
              <a:srgbClr val="00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Cloud 72"/>
          <p:cNvSpPr/>
          <p:nvPr/>
        </p:nvSpPr>
        <p:spPr bwMode="auto">
          <a:xfrm>
            <a:off x="1995148" y="5388563"/>
            <a:ext cx="381057" cy="376159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1993" y="5075225"/>
            <a:ext cx="1120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: Process</a:t>
            </a:r>
            <a:endParaRPr lang="it-IT" dirty="0"/>
          </a:p>
        </p:txBody>
      </p:sp>
      <p:sp>
        <p:nvSpPr>
          <p:cNvPr id="74" name="TextBox 73"/>
          <p:cNvSpPr txBox="1"/>
          <p:nvPr/>
        </p:nvSpPr>
        <p:spPr>
          <a:xfrm>
            <a:off x="2320752" y="5387559"/>
            <a:ext cx="1120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: Machine</a:t>
            </a:r>
            <a:endParaRPr lang="it-IT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223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4" grpId="0"/>
      <p:bldP spid="10" grpId="0" animBg="1"/>
      <p:bldP spid="71" grpId="0" animBg="1"/>
      <p:bldP spid="72" grpId="0" animBg="1"/>
      <p:bldP spid="73" grpId="0" animBg="1"/>
      <p:bldP spid="13" grpId="0"/>
      <p:bldP spid="7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220E13-D325-4A9E-AA7A-0D1409275EB9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a4f35948-e619-41b3-aa29-22878b09cfd2"/>
    <ds:schemaRef ds:uri="http://purl.org/dc/dcmitype/"/>
    <ds:schemaRef ds:uri="http://www.w3.org/XML/1998/namespace"/>
    <ds:schemaRef ds:uri="http://purl.org/dc/elements/1.1/"/>
    <ds:schemaRef ds:uri="http://schemas.openxmlformats.org/package/2006/metadata/core-properties"/>
    <ds:schemaRef ds:uri="40262f94-9f35-4ac3-9a90-690165a166b7"/>
  </ds:schemaRefs>
</ds:datastoreItem>
</file>

<file path=customXml/itemProps2.xml><?xml version="1.0" encoding="utf-8"?>
<ds:datastoreItem xmlns:ds="http://schemas.openxmlformats.org/officeDocument/2006/customXml" ds:itemID="{7C80FAF7-F941-4D3E-A3C3-283A611079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F2BE50-DDB3-465B-A26E-975A276D436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3076</TotalTime>
  <Words>1869</Words>
  <Application>Microsoft Office PowerPoint</Application>
  <PresentationFormat>Custom</PresentationFormat>
  <Paragraphs>443</Paragraphs>
  <Slides>32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Bliss Pro Light</vt:lpstr>
      <vt:lpstr>Corbel</vt:lpstr>
      <vt:lpstr>Courier New</vt:lpstr>
      <vt:lpstr>Franklin Gothic Medium</vt:lpstr>
      <vt:lpstr>Wingdings</vt:lpstr>
      <vt:lpstr>Parallax</vt:lpstr>
      <vt:lpstr>YARP</vt:lpstr>
      <vt:lpstr>Summary</vt:lpstr>
      <vt:lpstr>Let’s start from the end – Why?</vt:lpstr>
      <vt:lpstr>Why do we need a framework?</vt:lpstr>
      <vt:lpstr>PowerPoint Presentation</vt:lpstr>
      <vt:lpstr>PowerPoint Presentation</vt:lpstr>
      <vt:lpstr>PowerPoint Presentation</vt:lpstr>
      <vt:lpstr>PowerPoint Presentation</vt:lpstr>
      <vt:lpstr>Typical application</vt:lpstr>
      <vt:lpstr>Who uses YARP</vt:lpstr>
      <vt:lpstr>Ports: How YARP communicates</vt:lpstr>
      <vt:lpstr>Ports: How YARP communicates</vt:lpstr>
      <vt:lpstr>Data types</vt:lpstr>
      <vt:lpstr>yarp::os::Value</vt:lpstr>
      <vt:lpstr>yarp::os::Property</vt:lpstr>
      <vt:lpstr>yarp::os::Bottle</vt:lpstr>
      <vt:lpstr>yarp::sig::ImageOf&lt;PixelType&gt;</vt:lpstr>
      <vt:lpstr>Working with Ports – Client/Server</vt:lpstr>
      <vt:lpstr>Working with Ports -- Streaming</vt:lpstr>
      <vt:lpstr>Hardware abstraction</vt:lpstr>
      <vt:lpstr>Hardware abstraction</vt:lpstr>
      <vt:lpstr>Interfaces</vt:lpstr>
      <vt:lpstr>Opening a device</vt:lpstr>
      <vt:lpstr>Remote Control Board</vt:lpstr>
      <vt:lpstr>PowerPoint Presentation</vt:lpstr>
      <vt:lpstr>IPositionControl</vt:lpstr>
      <vt:lpstr>IPositionControl</vt:lpstr>
      <vt:lpstr>Other YARP features</vt:lpstr>
      <vt:lpstr>Other middleware</vt:lpstr>
      <vt:lpstr>PowerPoint Presentation</vt:lpstr>
      <vt:lpstr>YARP - ROS carrier</vt:lpstr>
      <vt:lpstr>THANKS FOR THE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YARP</dc:title>
  <dc:creator>Nicolo Genesio</dc:creator>
  <cp:lastModifiedBy>Daniele E. Domenichelli</cp:lastModifiedBy>
  <cp:revision>303</cp:revision>
  <dcterms:created xsi:type="dcterms:W3CDTF">2017-07-11T14:14:43Z</dcterms:created>
  <dcterms:modified xsi:type="dcterms:W3CDTF">2019-02-08T14:24:44Z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